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media/image28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358" r:id="rId7"/>
    <p:sldId id="258" r:id="rId8"/>
    <p:sldId id="360" r:id="rId9"/>
    <p:sldId id="263" r:id="rId10"/>
    <p:sldId id="327" r:id="rId11"/>
    <p:sldId id="361" r:id="rId12"/>
    <p:sldId id="264" r:id="rId13"/>
    <p:sldId id="265" r:id="rId14"/>
    <p:sldId id="267" r:id="rId15"/>
    <p:sldId id="317" r:id="rId16"/>
    <p:sldId id="329" r:id="rId17"/>
    <p:sldId id="354" r:id="rId18"/>
    <p:sldId id="355" r:id="rId19"/>
    <p:sldId id="293" r:id="rId20"/>
    <p:sldId id="336" r:id="rId21"/>
    <p:sldId id="350" r:id="rId22"/>
    <p:sldId id="331" r:id="rId23"/>
    <p:sldId id="333" r:id="rId24"/>
    <p:sldId id="357" r:id="rId25"/>
    <p:sldId id="346" r:id="rId26"/>
    <p:sldId id="337" r:id="rId27"/>
    <p:sldId id="334" r:id="rId28"/>
    <p:sldId id="335" r:id="rId29"/>
    <p:sldId id="347" r:id="rId30"/>
    <p:sldId id="351" r:id="rId31"/>
    <p:sldId id="277" r:id="rId32"/>
    <p:sldId id="286" r:id="rId33"/>
    <p:sldId id="287" r:id="rId34"/>
    <p:sldId id="288" r:id="rId35"/>
    <p:sldId id="289" r:id="rId36"/>
    <p:sldId id="35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86A97-CD09-4781-9323-ECAA59ECE068}" v="2" dt="2022-10-26T11:38:48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75" d="100"/>
          <a:sy n="75" d="100"/>
        </p:scale>
        <p:origin x="-2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2800" dirty="0">
                <a:solidFill>
                  <a:schemeClr val="tx1"/>
                </a:solidFill>
              </a:rPr>
              <a:t>Dữ liệu thực nghiệm</a:t>
            </a:r>
          </a:p>
        </c:rich>
      </c:tx>
      <c:layout>
        <c:manualLayout>
          <c:xMode val="edge"/>
          <c:yMode val="edge"/>
          <c:x val="7.8943694369899356E-2"/>
          <c:y val="4.892965418292678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653188208542017E-2"/>
          <c:y val="0.16785703140320615"/>
          <c:w val="0.41234721997880558"/>
          <c:h val="0.7902690090743317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Dữ liệu thực nghiệm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543-474E-8BA7-987741F2873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 cap="flat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543-474E-8BA7-987741F2873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543-474E-8BA7-987741F28731}"/>
              </c:ext>
            </c:extLst>
          </c:dPt>
          <c:dLbls>
            <c:dLbl>
              <c:idx val="0"/>
              <c:layout>
                <c:manualLayout>
                  <c:x val="-7.61926262327665E-2"/>
                  <c:y val="-0.199366765514842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5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E188BA-2F9F-4B3F-9F6C-197A13D57B18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sz="1450" b="1" i="0" u="none" strike="noStrike" kern="120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543-474E-8BA7-987741F28731}"/>
                </c:ext>
              </c:extLst>
            </c:dLbl>
            <c:dLbl>
              <c:idx val="1"/>
              <c:layout>
                <c:manualLayout>
                  <c:x val="6.723532126233922E-2"/>
                  <c:y val="8.29326816571202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5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0E20DEF-D9E1-4CCE-918B-B5761633D6B8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sz="145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543-474E-8BA7-987741F28731}"/>
                </c:ext>
              </c:extLst>
            </c:dLbl>
            <c:dLbl>
              <c:idx val="2"/>
              <c:layout>
                <c:manualLayout>
                  <c:x val="4.3946227825229875E-2"/>
                  <c:y val="0.126852825379310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145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3ECA935-2BFA-441E-9D0D-74A920A0DC53}" type="PERCENTAGE">
                      <a:rPr lang="en-US" sz="2000" b="1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1450" b="1" i="0" u="none" strike="noStrike" kern="120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543-474E-8BA7-987741F28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Huấn luyện</c:v>
                </c:pt>
                <c:pt idx="1">
                  <c:v>Xác thực</c:v>
                </c:pt>
                <c:pt idx="2">
                  <c:v>Kiểm tra lại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543-474E-8BA7-987741F287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275016605725272"/>
          <c:y val="0.26836952137166387"/>
          <c:w val="0.29115899977716053"/>
          <c:h val="0.477682876508872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5D3A3-9789-4075-81A3-9CF519D1169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DEA469-55FA-4069-B9FE-4935F3BD0C66}">
      <dgm:prSet custT="1"/>
      <dgm:spPr/>
      <dgm:t>
        <a:bodyPr/>
        <a:lstStyle/>
        <a:p>
          <a:r>
            <a:rPr lang="en-US" sz="3000" dirty="0" err="1" smtClean="0">
              <a:latin typeface="Helvetica Neue"/>
            </a:rPr>
            <a:t>Nguyễn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Lê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Tấn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Quang</a:t>
          </a:r>
          <a:r>
            <a:rPr lang="en-US" sz="3000" dirty="0" smtClean="0">
              <a:latin typeface="Helvetica Neue"/>
            </a:rPr>
            <a:t> - 21522512</a:t>
          </a:r>
          <a:endParaRPr lang="en-US" sz="3000" dirty="0">
            <a:latin typeface="Helvetica Neue"/>
          </a:endParaRPr>
        </a:p>
      </dgm:t>
    </dgm:pt>
    <dgm:pt modelId="{0124BD80-D02C-4CF4-8E09-26F4C2BFBB78}" type="parTrans" cxnId="{BAD58C76-8CE1-47C5-A89C-8E39B9AF2FF3}">
      <dgm:prSet/>
      <dgm:spPr/>
      <dgm:t>
        <a:bodyPr/>
        <a:lstStyle/>
        <a:p>
          <a:endParaRPr lang="en-US"/>
        </a:p>
      </dgm:t>
    </dgm:pt>
    <dgm:pt modelId="{8F4E0B88-6AF6-4082-A422-B24BB5E20307}" type="sibTrans" cxnId="{BAD58C76-8CE1-47C5-A89C-8E39B9AF2FF3}">
      <dgm:prSet/>
      <dgm:spPr/>
      <dgm:t>
        <a:bodyPr/>
        <a:lstStyle/>
        <a:p>
          <a:endParaRPr lang="en-US"/>
        </a:p>
      </dgm:t>
    </dgm:pt>
    <dgm:pt modelId="{6C20040A-6299-49ED-A5F8-8A7EB05CBF92}">
      <dgm:prSet custT="1"/>
      <dgm:spPr/>
      <dgm:t>
        <a:bodyPr/>
        <a:lstStyle/>
        <a:p>
          <a:r>
            <a:rPr lang="en-US" sz="3000" dirty="0" err="1" smtClean="0">
              <a:latin typeface="Helvetica Neue"/>
            </a:rPr>
            <a:t>Phạm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Anh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Kiệt</a:t>
          </a:r>
          <a:r>
            <a:rPr lang="en-US" sz="3000" dirty="0" smtClean="0">
              <a:latin typeface="Helvetica Neue"/>
            </a:rPr>
            <a:t> - 21522260</a:t>
          </a:r>
          <a:endParaRPr lang="en-US" sz="3000" dirty="0">
            <a:latin typeface="Helvetica Neue"/>
          </a:endParaRPr>
        </a:p>
      </dgm:t>
    </dgm:pt>
    <dgm:pt modelId="{AA32F40C-5F45-4509-AA80-6F3E8B7D21D3}" type="parTrans" cxnId="{5BDDB109-1EA3-4792-806E-0AF2B39CE295}">
      <dgm:prSet/>
      <dgm:spPr/>
      <dgm:t>
        <a:bodyPr/>
        <a:lstStyle/>
        <a:p>
          <a:endParaRPr lang="en-US"/>
        </a:p>
      </dgm:t>
    </dgm:pt>
    <dgm:pt modelId="{521F765D-8CAF-4D5A-B574-495D8EBDE285}" type="sibTrans" cxnId="{5BDDB109-1EA3-4792-806E-0AF2B39CE295}">
      <dgm:prSet/>
      <dgm:spPr/>
      <dgm:t>
        <a:bodyPr/>
        <a:lstStyle/>
        <a:p>
          <a:endParaRPr lang="en-US"/>
        </a:p>
      </dgm:t>
    </dgm:pt>
    <dgm:pt modelId="{0E18BEC8-8B83-4E22-AF46-889166E51FF1}">
      <dgm:prSet custT="1"/>
      <dgm:spPr/>
      <dgm:t>
        <a:bodyPr/>
        <a:lstStyle/>
        <a:p>
          <a:r>
            <a:rPr lang="en-US" sz="3000" dirty="0" err="1" smtClean="0">
              <a:latin typeface="Helvetica Neue"/>
            </a:rPr>
            <a:t>Hoắc</a:t>
          </a:r>
          <a:r>
            <a:rPr lang="en-US" sz="3000" dirty="0" smtClean="0">
              <a:latin typeface="Helvetica Neue"/>
            </a:rPr>
            <a:t> </a:t>
          </a:r>
          <a:r>
            <a:rPr lang="en-US" sz="3000" dirty="0" err="1" smtClean="0">
              <a:latin typeface="Helvetica Neue"/>
            </a:rPr>
            <a:t>Công</a:t>
          </a:r>
          <a:r>
            <a:rPr lang="en-US" sz="3000" dirty="0" smtClean="0">
              <a:latin typeface="Helvetica Neue"/>
            </a:rPr>
            <a:t> Minh - 21522334</a:t>
          </a:r>
          <a:endParaRPr lang="en-US" sz="3000" dirty="0">
            <a:latin typeface="Helvetica Neue"/>
          </a:endParaRPr>
        </a:p>
      </dgm:t>
    </dgm:pt>
    <dgm:pt modelId="{61187BF4-BE48-4270-8315-B3C748E285AE}" type="parTrans" cxnId="{B55BB170-CF96-41D1-BB6D-4C97421F2507}">
      <dgm:prSet/>
      <dgm:spPr/>
      <dgm:t>
        <a:bodyPr/>
        <a:lstStyle/>
        <a:p>
          <a:endParaRPr lang="en-US"/>
        </a:p>
      </dgm:t>
    </dgm:pt>
    <dgm:pt modelId="{073D333A-C88B-46D9-9F01-63E23E1DFEB5}" type="sibTrans" cxnId="{B55BB170-CF96-41D1-BB6D-4C97421F2507}">
      <dgm:prSet/>
      <dgm:spPr/>
      <dgm:t>
        <a:bodyPr/>
        <a:lstStyle/>
        <a:p>
          <a:endParaRPr lang="en-US"/>
        </a:p>
      </dgm:t>
    </dgm:pt>
    <dgm:pt modelId="{55DF8DAC-8ADF-49D8-9F88-469756033842}" type="pres">
      <dgm:prSet presAssocID="{1E75D3A3-9789-4075-81A3-9CF519D1169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4256747-49E0-4E58-B948-0773ED783CF3}" type="pres">
      <dgm:prSet presAssocID="{7CDEA469-55FA-4069-B9FE-4935F3BD0C66}" presName="thickLine" presStyleLbl="alignNode1" presStyleIdx="0" presStyleCnt="3"/>
      <dgm:spPr/>
    </dgm:pt>
    <dgm:pt modelId="{63350691-106F-4805-84BC-249377160DD0}" type="pres">
      <dgm:prSet presAssocID="{7CDEA469-55FA-4069-B9FE-4935F3BD0C66}" presName="horz1" presStyleCnt="0"/>
      <dgm:spPr/>
    </dgm:pt>
    <dgm:pt modelId="{B34A2BA9-484A-4F2D-9A5D-FE6C33CE77BE}" type="pres">
      <dgm:prSet presAssocID="{7CDEA469-55FA-4069-B9FE-4935F3BD0C66}" presName="tx1" presStyleLbl="revTx" presStyleIdx="0" presStyleCnt="3"/>
      <dgm:spPr/>
      <dgm:t>
        <a:bodyPr/>
        <a:lstStyle/>
        <a:p>
          <a:endParaRPr lang="en-US"/>
        </a:p>
      </dgm:t>
    </dgm:pt>
    <dgm:pt modelId="{74884607-7710-4BE7-A416-B4786BF798C5}" type="pres">
      <dgm:prSet presAssocID="{7CDEA469-55FA-4069-B9FE-4935F3BD0C66}" presName="vert1" presStyleCnt="0"/>
      <dgm:spPr/>
    </dgm:pt>
    <dgm:pt modelId="{C873B834-E8B1-4DA9-94A3-5685478D4621}" type="pres">
      <dgm:prSet presAssocID="{6C20040A-6299-49ED-A5F8-8A7EB05CBF92}" presName="thickLine" presStyleLbl="alignNode1" presStyleIdx="1" presStyleCnt="3"/>
      <dgm:spPr/>
    </dgm:pt>
    <dgm:pt modelId="{0E98996D-8CC1-470F-81E0-2DA641A8F36B}" type="pres">
      <dgm:prSet presAssocID="{6C20040A-6299-49ED-A5F8-8A7EB05CBF92}" presName="horz1" presStyleCnt="0"/>
      <dgm:spPr/>
    </dgm:pt>
    <dgm:pt modelId="{26AD3876-C3EF-4FBF-9277-A444F95C8F58}" type="pres">
      <dgm:prSet presAssocID="{6C20040A-6299-49ED-A5F8-8A7EB05CBF92}" presName="tx1" presStyleLbl="revTx" presStyleIdx="1" presStyleCnt="3"/>
      <dgm:spPr/>
      <dgm:t>
        <a:bodyPr/>
        <a:lstStyle/>
        <a:p>
          <a:endParaRPr lang="en-US"/>
        </a:p>
      </dgm:t>
    </dgm:pt>
    <dgm:pt modelId="{6D93DF64-7453-4A59-B18F-78BAD74671F6}" type="pres">
      <dgm:prSet presAssocID="{6C20040A-6299-49ED-A5F8-8A7EB05CBF92}" presName="vert1" presStyleCnt="0"/>
      <dgm:spPr/>
    </dgm:pt>
    <dgm:pt modelId="{B0A37600-14AE-4FC5-B62D-39B9965ABBFB}" type="pres">
      <dgm:prSet presAssocID="{0E18BEC8-8B83-4E22-AF46-889166E51FF1}" presName="thickLine" presStyleLbl="alignNode1" presStyleIdx="2" presStyleCnt="3"/>
      <dgm:spPr/>
    </dgm:pt>
    <dgm:pt modelId="{B3A2DA42-4A84-40BA-8D16-564366D7C75E}" type="pres">
      <dgm:prSet presAssocID="{0E18BEC8-8B83-4E22-AF46-889166E51FF1}" presName="horz1" presStyleCnt="0"/>
      <dgm:spPr/>
    </dgm:pt>
    <dgm:pt modelId="{06F96C21-3EF1-4358-836E-D7604D8A1174}" type="pres">
      <dgm:prSet presAssocID="{0E18BEC8-8B83-4E22-AF46-889166E51FF1}" presName="tx1" presStyleLbl="revTx" presStyleIdx="2" presStyleCnt="3"/>
      <dgm:spPr/>
      <dgm:t>
        <a:bodyPr/>
        <a:lstStyle/>
        <a:p>
          <a:endParaRPr lang="en-US"/>
        </a:p>
      </dgm:t>
    </dgm:pt>
    <dgm:pt modelId="{6EADE729-F7F2-4B7C-BB03-2E9172860CCA}" type="pres">
      <dgm:prSet presAssocID="{0E18BEC8-8B83-4E22-AF46-889166E51FF1}" presName="vert1" presStyleCnt="0"/>
      <dgm:spPr/>
    </dgm:pt>
  </dgm:ptLst>
  <dgm:cxnLst>
    <dgm:cxn modelId="{B55BB170-CF96-41D1-BB6D-4C97421F2507}" srcId="{1E75D3A3-9789-4075-81A3-9CF519D1169C}" destId="{0E18BEC8-8B83-4E22-AF46-889166E51FF1}" srcOrd="2" destOrd="0" parTransId="{61187BF4-BE48-4270-8315-B3C748E285AE}" sibTransId="{073D333A-C88B-46D9-9F01-63E23E1DFEB5}"/>
    <dgm:cxn modelId="{BAD58C76-8CE1-47C5-A89C-8E39B9AF2FF3}" srcId="{1E75D3A3-9789-4075-81A3-9CF519D1169C}" destId="{7CDEA469-55FA-4069-B9FE-4935F3BD0C66}" srcOrd="0" destOrd="0" parTransId="{0124BD80-D02C-4CF4-8E09-26F4C2BFBB78}" sibTransId="{8F4E0B88-6AF6-4082-A422-B24BB5E20307}"/>
    <dgm:cxn modelId="{A4D1F725-D1DD-44AE-9C46-8E2619149650}" type="presOf" srcId="{1E75D3A3-9789-4075-81A3-9CF519D1169C}" destId="{55DF8DAC-8ADF-49D8-9F88-469756033842}" srcOrd="0" destOrd="0" presId="urn:microsoft.com/office/officeart/2008/layout/LinedList"/>
    <dgm:cxn modelId="{FC69E456-E3EA-4096-9112-C07E7F0399C5}" type="presOf" srcId="{0E18BEC8-8B83-4E22-AF46-889166E51FF1}" destId="{06F96C21-3EF1-4358-836E-D7604D8A1174}" srcOrd="0" destOrd="0" presId="urn:microsoft.com/office/officeart/2008/layout/LinedList"/>
    <dgm:cxn modelId="{D8842FE8-F142-4A10-A52F-E54F193F5C08}" type="presOf" srcId="{7CDEA469-55FA-4069-B9FE-4935F3BD0C66}" destId="{B34A2BA9-484A-4F2D-9A5D-FE6C33CE77BE}" srcOrd="0" destOrd="0" presId="urn:microsoft.com/office/officeart/2008/layout/LinedList"/>
    <dgm:cxn modelId="{A3DDE3A6-CB13-4E41-9712-E03FBAA3D9D8}" type="presOf" srcId="{6C20040A-6299-49ED-A5F8-8A7EB05CBF92}" destId="{26AD3876-C3EF-4FBF-9277-A444F95C8F58}" srcOrd="0" destOrd="0" presId="urn:microsoft.com/office/officeart/2008/layout/LinedList"/>
    <dgm:cxn modelId="{5BDDB109-1EA3-4792-806E-0AF2B39CE295}" srcId="{1E75D3A3-9789-4075-81A3-9CF519D1169C}" destId="{6C20040A-6299-49ED-A5F8-8A7EB05CBF92}" srcOrd="1" destOrd="0" parTransId="{AA32F40C-5F45-4509-AA80-6F3E8B7D21D3}" sibTransId="{521F765D-8CAF-4D5A-B574-495D8EBDE285}"/>
    <dgm:cxn modelId="{BB9F2918-B47F-4428-AC56-54BB54C155D6}" type="presParOf" srcId="{55DF8DAC-8ADF-49D8-9F88-469756033842}" destId="{94256747-49E0-4E58-B948-0773ED783CF3}" srcOrd="0" destOrd="0" presId="urn:microsoft.com/office/officeart/2008/layout/LinedList"/>
    <dgm:cxn modelId="{C62286F9-A509-433A-945D-0449973971AD}" type="presParOf" srcId="{55DF8DAC-8ADF-49D8-9F88-469756033842}" destId="{63350691-106F-4805-84BC-249377160DD0}" srcOrd="1" destOrd="0" presId="urn:microsoft.com/office/officeart/2008/layout/LinedList"/>
    <dgm:cxn modelId="{046EB181-4F69-4B63-BBBA-956942348D1F}" type="presParOf" srcId="{63350691-106F-4805-84BC-249377160DD0}" destId="{B34A2BA9-484A-4F2D-9A5D-FE6C33CE77BE}" srcOrd="0" destOrd="0" presId="urn:microsoft.com/office/officeart/2008/layout/LinedList"/>
    <dgm:cxn modelId="{BA29647A-47D0-498C-97B8-4C1CD2A9DF4D}" type="presParOf" srcId="{63350691-106F-4805-84BC-249377160DD0}" destId="{74884607-7710-4BE7-A416-B4786BF798C5}" srcOrd="1" destOrd="0" presId="urn:microsoft.com/office/officeart/2008/layout/LinedList"/>
    <dgm:cxn modelId="{2E3B40F4-366B-4699-A77D-5ADD9CFB55AA}" type="presParOf" srcId="{55DF8DAC-8ADF-49D8-9F88-469756033842}" destId="{C873B834-E8B1-4DA9-94A3-5685478D4621}" srcOrd="2" destOrd="0" presId="urn:microsoft.com/office/officeart/2008/layout/LinedList"/>
    <dgm:cxn modelId="{C1B153F6-149E-49BF-81B1-032C01C2CA11}" type="presParOf" srcId="{55DF8DAC-8ADF-49D8-9F88-469756033842}" destId="{0E98996D-8CC1-470F-81E0-2DA641A8F36B}" srcOrd="3" destOrd="0" presId="urn:microsoft.com/office/officeart/2008/layout/LinedList"/>
    <dgm:cxn modelId="{C412ED32-30C4-42BB-A30F-99487584BF70}" type="presParOf" srcId="{0E98996D-8CC1-470F-81E0-2DA641A8F36B}" destId="{26AD3876-C3EF-4FBF-9277-A444F95C8F58}" srcOrd="0" destOrd="0" presId="urn:microsoft.com/office/officeart/2008/layout/LinedList"/>
    <dgm:cxn modelId="{748ABCB8-AA1C-49EF-B63A-6C5CF6263B8B}" type="presParOf" srcId="{0E98996D-8CC1-470F-81E0-2DA641A8F36B}" destId="{6D93DF64-7453-4A59-B18F-78BAD74671F6}" srcOrd="1" destOrd="0" presId="urn:microsoft.com/office/officeart/2008/layout/LinedList"/>
    <dgm:cxn modelId="{9DE32BC0-CB4B-4A5B-BA2E-285A192239D9}" type="presParOf" srcId="{55DF8DAC-8ADF-49D8-9F88-469756033842}" destId="{B0A37600-14AE-4FC5-B62D-39B9965ABBFB}" srcOrd="4" destOrd="0" presId="urn:microsoft.com/office/officeart/2008/layout/LinedList"/>
    <dgm:cxn modelId="{A9DEF67A-7BDC-4F4F-A564-F3778DC3A0D9}" type="presParOf" srcId="{55DF8DAC-8ADF-49D8-9F88-469756033842}" destId="{B3A2DA42-4A84-40BA-8D16-564366D7C75E}" srcOrd="5" destOrd="0" presId="urn:microsoft.com/office/officeart/2008/layout/LinedList"/>
    <dgm:cxn modelId="{706638BC-B0BD-469A-B4E7-7B416702ACBA}" type="presParOf" srcId="{B3A2DA42-4A84-40BA-8D16-564366D7C75E}" destId="{06F96C21-3EF1-4358-836E-D7604D8A1174}" srcOrd="0" destOrd="0" presId="urn:microsoft.com/office/officeart/2008/layout/LinedList"/>
    <dgm:cxn modelId="{11C1F779-FD79-4806-AE80-465216D44094}" type="presParOf" srcId="{B3A2DA42-4A84-40BA-8D16-564366D7C75E}" destId="{6EADE729-F7F2-4B7C-BB03-2E9172860C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1D81DD-F703-4BB8-9144-3B4EFA3B20E6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76E39-0C1F-461F-9117-7F3DC62446D0}">
      <dgm:prSet phldrT="[Text]" custT="1"/>
      <dgm:spPr/>
      <dgm:t>
        <a:bodyPr/>
        <a:lstStyle/>
        <a:p>
          <a:r>
            <a:rPr lang="en-US" sz="2400" dirty="0" err="1" smtClean="0"/>
            <a:t>Đặc</a:t>
          </a:r>
          <a:r>
            <a:rPr lang="en-US" sz="2400" dirty="0" smtClean="0"/>
            <a:t> </a:t>
          </a:r>
          <a:r>
            <a:rPr lang="en-US" sz="2400" dirty="0" err="1" smtClean="0"/>
            <a:t>điểm</a:t>
          </a:r>
          <a:r>
            <a:rPr lang="en-US" sz="2400" dirty="0" smtClean="0"/>
            <a:t> </a:t>
          </a:r>
          <a:r>
            <a:rPr lang="en-US" sz="2400" dirty="0" err="1" smtClean="0"/>
            <a:t>chính</a:t>
          </a:r>
          <a:r>
            <a:rPr lang="en-US" sz="2400" dirty="0" smtClean="0"/>
            <a:t> </a:t>
          </a:r>
          <a:endParaRPr lang="en-US" sz="2400" dirty="0"/>
        </a:p>
      </dgm:t>
    </dgm:pt>
    <dgm:pt modelId="{66568A97-826E-45F5-BB6E-279635FF90EC}" type="parTrans" cxnId="{95B30552-FF76-4CCC-A6BD-0A8176DC6343}">
      <dgm:prSet/>
      <dgm:spPr/>
      <dgm:t>
        <a:bodyPr/>
        <a:lstStyle/>
        <a:p>
          <a:endParaRPr lang="en-US"/>
        </a:p>
      </dgm:t>
    </dgm:pt>
    <dgm:pt modelId="{D83F77CB-36E9-49FB-93D2-1A7C9E58FB7D}" type="sibTrans" cxnId="{95B30552-FF76-4CCC-A6BD-0A8176DC6343}">
      <dgm:prSet/>
      <dgm:spPr/>
      <dgm:t>
        <a:bodyPr/>
        <a:lstStyle/>
        <a:p>
          <a:endParaRPr lang="en-US"/>
        </a:p>
      </dgm:t>
    </dgm:pt>
    <dgm:pt modelId="{183BC5BA-7B0E-441D-8243-FCFF59F968FE}">
      <dgm:prSet custT="1"/>
      <dgm:spPr/>
      <dgm:t>
        <a:bodyPr/>
        <a:lstStyle/>
        <a:p>
          <a:r>
            <a:rPr lang="en-US" sz="2400" dirty="0" err="1" smtClean="0"/>
            <a:t>Nhà</a:t>
          </a:r>
          <a:r>
            <a:rPr lang="en-US" sz="2400" dirty="0" smtClean="0"/>
            <a:t> </a:t>
          </a:r>
          <a:r>
            <a:rPr lang="en-US" sz="2400" dirty="0" err="1" smtClean="0"/>
            <a:t>sáng</a:t>
          </a:r>
          <a:r>
            <a:rPr lang="en-US" sz="2400" dirty="0" smtClean="0"/>
            <a:t> </a:t>
          </a:r>
          <a:r>
            <a:rPr lang="en-US" sz="2400" dirty="0" err="1" smtClean="0"/>
            <a:t>lập</a:t>
          </a:r>
          <a:r>
            <a:rPr lang="en-US" sz="2400" dirty="0" smtClean="0"/>
            <a:t> – </a:t>
          </a:r>
          <a:r>
            <a:rPr lang="en-US" sz="2400" dirty="0" err="1" smtClean="0"/>
            <a:t>lịch</a:t>
          </a:r>
          <a:r>
            <a:rPr lang="en-US" sz="2400" dirty="0" smtClean="0"/>
            <a:t> </a:t>
          </a:r>
          <a:r>
            <a:rPr lang="en-US" sz="2400" dirty="0" err="1" smtClean="0"/>
            <a:t>sử</a:t>
          </a:r>
          <a:r>
            <a:rPr lang="en-US" sz="2400" dirty="0" smtClean="0"/>
            <a:t> </a:t>
          </a:r>
          <a:r>
            <a:rPr lang="en-US" sz="2400" dirty="0" err="1" smtClean="0"/>
            <a:t>phát</a:t>
          </a:r>
          <a:r>
            <a:rPr lang="en-US" sz="2400" dirty="0" smtClean="0"/>
            <a:t> </a:t>
          </a:r>
          <a:r>
            <a:rPr lang="en-US" sz="2400" dirty="0" err="1" smtClean="0"/>
            <a:t>triển</a:t>
          </a:r>
          <a:r>
            <a:rPr lang="en-US" sz="2400" dirty="0" smtClean="0"/>
            <a:t> </a:t>
          </a:r>
          <a:endParaRPr lang="en-US" sz="2400" dirty="0"/>
        </a:p>
      </dgm:t>
    </dgm:pt>
    <dgm:pt modelId="{6DFBF9F3-4FF8-40B8-ACFE-19AFEC8E70AB}" type="parTrans" cxnId="{AE21F737-C577-485A-A4C4-B75B37EA594A}">
      <dgm:prSet/>
      <dgm:spPr/>
      <dgm:t>
        <a:bodyPr/>
        <a:lstStyle/>
        <a:p>
          <a:endParaRPr lang="en-US"/>
        </a:p>
      </dgm:t>
    </dgm:pt>
    <dgm:pt modelId="{51D9C37B-9B5F-4962-A6A6-97EABD27DF90}" type="sibTrans" cxnId="{AE21F737-C577-485A-A4C4-B75B37EA594A}">
      <dgm:prSet/>
      <dgm:spPr/>
      <dgm:t>
        <a:bodyPr/>
        <a:lstStyle/>
        <a:p>
          <a:endParaRPr lang="en-US"/>
        </a:p>
      </dgm:t>
    </dgm:pt>
    <dgm:pt modelId="{FE9B93E7-D1D6-43B1-B901-C14CEF43C9C1}">
      <dgm:prSet custT="1"/>
      <dgm:spPr/>
      <dgm:t>
        <a:bodyPr/>
        <a:lstStyle/>
        <a:p>
          <a:r>
            <a:rPr lang="en-US" sz="2400" dirty="0" err="1" smtClean="0"/>
            <a:t>Mã</a:t>
          </a:r>
          <a:r>
            <a:rPr lang="en-US" sz="2400" dirty="0" smtClean="0"/>
            <a:t> </a:t>
          </a:r>
          <a:r>
            <a:rPr lang="en-US" sz="2400" dirty="0" err="1" smtClean="0"/>
            <a:t>nguồn</a:t>
          </a:r>
          <a:r>
            <a:rPr lang="en-US" sz="2400" dirty="0" smtClean="0"/>
            <a:t> </a:t>
          </a:r>
          <a:r>
            <a:rPr lang="en-US" sz="2400" dirty="0" err="1" smtClean="0"/>
            <a:t>và</a:t>
          </a:r>
          <a:r>
            <a:rPr lang="en-US" sz="2400" dirty="0" smtClean="0"/>
            <a:t> </a:t>
          </a:r>
          <a:r>
            <a:rPr lang="en-US" sz="2400" dirty="0" err="1" smtClean="0"/>
            <a:t>cộng</a:t>
          </a:r>
          <a:r>
            <a:rPr lang="en-US" sz="2400" dirty="0" smtClean="0"/>
            <a:t> </a:t>
          </a:r>
          <a:r>
            <a:rPr lang="en-US" sz="2400" dirty="0" err="1" smtClean="0"/>
            <a:t>đồng</a:t>
          </a:r>
          <a:r>
            <a:rPr lang="en-US" sz="2400" dirty="0" smtClean="0"/>
            <a:t> </a:t>
          </a:r>
          <a:r>
            <a:rPr lang="en-US" sz="2400" dirty="0" err="1" smtClean="0"/>
            <a:t>hỗ</a:t>
          </a:r>
          <a:r>
            <a:rPr lang="en-US" sz="2400" dirty="0" smtClean="0"/>
            <a:t> </a:t>
          </a:r>
          <a:r>
            <a:rPr lang="en-US" sz="2400" dirty="0" err="1" smtClean="0"/>
            <a:t>trợ</a:t>
          </a:r>
          <a:endParaRPr lang="en-US" sz="2400" dirty="0"/>
        </a:p>
      </dgm:t>
    </dgm:pt>
    <dgm:pt modelId="{8E26CC5E-174E-4CEA-B494-B3F9096B0044}" type="parTrans" cxnId="{E9D9F86B-3FD9-44F7-B5C2-FBBD310ED802}">
      <dgm:prSet/>
      <dgm:spPr/>
      <dgm:t>
        <a:bodyPr/>
        <a:lstStyle/>
        <a:p>
          <a:endParaRPr lang="en-US"/>
        </a:p>
      </dgm:t>
    </dgm:pt>
    <dgm:pt modelId="{362BBABA-77C8-419B-8652-E687CB7928A5}" type="sibTrans" cxnId="{E9D9F86B-3FD9-44F7-B5C2-FBBD310ED802}">
      <dgm:prSet/>
      <dgm:spPr/>
      <dgm:t>
        <a:bodyPr/>
        <a:lstStyle/>
        <a:p>
          <a:endParaRPr lang="en-US"/>
        </a:p>
      </dgm:t>
    </dgm:pt>
    <dgm:pt modelId="{0EA2A00F-3EE9-4AB4-A79B-728FF37447A0}">
      <dgm:prSet custT="1"/>
      <dgm:spPr/>
      <dgm:t>
        <a:bodyPr/>
        <a:lstStyle/>
        <a:p>
          <a:r>
            <a:rPr lang="en-US" sz="2400" dirty="0" err="1" smtClean="0"/>
            <a:t>Mô</a:t>
          </a:r>
          <a:r>
            <a:rPr lang="en-US" sz="2400" dirty="0" smtClean="0"/>
            <a:t> </a:t>
          </a:r>
          <a:r>
            <a:rPr lang="en-US" sz="2400" dirty="0" err="1" smtClean="0"/>
            <a:t>hình</a:t>
          </a:r>
          <a:r>
            <a:rPr lang="en-US" sz="2400" dirty="0" smtClean="0"/>
            <a:t> </a:t>
          </a:r>
          <a:r>
            <a:rPr lang="en-US" sz="2400" dirty="0" err="1" smtClean="0"/>
            <a:t>dữ</a:t>
          </a:r>
          <a:r>
            <a:rPr lang="en-US" sz="2400" dirty="0" smtClean="0"/>
            <a:t> </a:t>
          </a:r>
          <a:r>
            <a:rPr lang="en-US" sz="2400" dirty="0" err="1" smtClean="0"/>
            <a:t>liệu</a:t>
          </a:r>
          <a:r>
            <a:rPr lang="en-US" sz="2400" dirty="0" smtClean="0"/>
            <a:t> – </a:t>
          </a:r>
          <a:r>
            <a:rPr lang="en-US" sz="2400" dirty="0" err="1" smtClean="0"/>
            <a:t>mô</a:t>
          </a:r>
          <a:r>
            <a:rPr lang="en-US" sz="2400" dirty="0" smtClean="0"/>
            <a:t> </a:t>
          </a:r>
          <a:r>
            <a:rPr lang="en-US" sz="2400" dirty="0" err="1" smtClean="0"/>
            <a:t>hình</a:t>
          </a:r>
          <a:r>
            <a:rPr lang="en-US" sz="2400" dirty="0" smtClean="0"/>
            <a:t> </a:t>
          </a:r>
          <a:r>
            <a:rPr lang="en-US" sz="2400" dirty="0" err="1" smtClean="0"/>
            <a:t>lưu</a:t>
          </a:r>
          <a:r>
            <a:rPr lang="en-US" sz="2400" dirty="0" smtClean="0"/>
            <a:t> </a:t>
          </a:r>
          <a:r>
            <a:rPr lang="en-US" sz="2400" dirty="0" err="1" smtClean="0"/>
            <a:t>trữ</a:t>
          </a:r>
          <a:endParaRPr lang="en-US" sz="2400" dirty="0"/>
        </a:p>
      </dgm:t>
    </dgm:pt>
    <dgm:pt modelId="{1A1DFCE0-329C-460D-80AF-F17C139515F7}" type="parTrans" cxnId="{0B5D62BC-8641-4566-A35B-7C95407C8EC5}">
      <dgm:prSet/>
      <dgm:spPr/>
      <dgm:t>
        <a:bodyPr/>
        <a:lstStyle/>
        <a:p>
          <a:endParaRPr lang="en-US"/>
        </a:p>
      </dgm:t>
    </dgm:pt>
    <dgm:pt modelId="{ECC09C2B-A15D-487D-9722-DC4FA1D936B1}" type="sibTrans" cxnId="{0B5D62BC-8641-4566-A35B-7C95407C8EC5}">
      <dgm:prSet/>
      <dgm:spPr/>
      <dgm:t>
        <a:bodyPr/>
        <a:lstStyle/>
        <a:p>
          <a:endParaRPr lang="en-US"/>
        </a:p>
      </dgm:t>
    </dgm:pt>
    <dgm:pt modelId="{34D5CE74-1253-48A8-B5FC-ED3C2B5D6AAE}">
      <dgm:prSet custT="1"/>
      <dgm:spPr/>
      <dgm:t>
        <a:bodyPr/>
        <a:lstStyle/>
        <a:p>
          <a:r>
            <a:rPr lang="en-US" sz="2400" dirty="0" err="1" smtClean="0"/>
            <a:t>Ứng</a:t>
          </a:r>
          <a:r>
            <a:rPr lang="en-US" sz="2400" dirty="0" smtClean="0"/>
            <a:t> </a:t>
          </a:r>
          <a:r>
            <a:rPr lang="en-US" sz="2400" dirty="0" err="1" smtClean="0"/>
            <a:t>dụng</a:t>
          </a:r>
          <a:endParaRPr lang="en-US" sz="2400" dirty="0"/>
        </a:p>
      </dgm:t>
    </dgm:pt>
    <dgm:pt modelId="{DF56EB25-DFA3-4A3F-B98F-A37430AC5375}" type="parTrans" cxnId="{0CB48DED-73BB-4EC8-ADD1-1AE00A5AD0BF}">
      <dgm:prSet/>
      <dgm:spPr/>
      <dgm:t>
        <a:bodyPr/>
        <a:lstStyle/>
        <a:p>
          <a:endParaRPr lang="en-US"/>
        </a:p>
      </dgm:t>
    </dgm:pt>
    <dgm:pt modelId="{2943916D-85B6-4B76-B752-5B2325B913FC}" type="sibTrans" cxnId="{0CB48DED-73BB-4EC8-ADD1-1AE00A5AD0BF}">
      <dgm:prSet/>
      <dgm:spPr/>
      <dgm:t>
        <a:bodyPr/>
        <a:lstStyle/>
        <a:p>
          <a:endParaRPr lang="en-US"/>
        </a:p>
      </dgm:t>
    </dgm:pt>
    <dgm:pt modelId="{9741BF61-8EBD-4413-934E-40BFB2573E5A}" type="pres">
      <dgm:prSet presAssocID="{AC1D81DD-F703-4BB8-9144-3B4EFA3B20E6}" presName="compositeShape" presStyleCnt="0">
        <dgm:presLayoutVars>
          <dgm:dir/>
          <dgm:resizeHandles/>
        </dgm:presLayoutVars>
      </dgm:prSet>
      <dgm:spPr/>
    </dgm:pt>
    <dgm:pt modelId="{C46E5BEC-70C8-4A83-B086-DA35C8326BDB}" type="pres">
      <dgm:prSet presAssocID="{AC1D81DD-F703-4BB8-9144-3B4EFA3B20E6}" presName="pyramid" presStyleLbl="node1" presStyleIdx="0" presStyleCnt="1"/>
      <dgm:spPr/>
    </dgm:pt>
    <dgm:pt modelId="{6B50BBE1-6175-40B7-BC34-9F44E197ACD1}" type="pres">
      <dgm:prSet presAssocID="{AC1D81DD-F703-4BB8-9144-3B4EFA3B20E6}" presName="theList" presStyleCnt="0"/>
      <dgm:spPr/>
    </dgm:pt>
    <dgm:pt modelId="{25141819-DDB5-41FA-917F-A2886DA94B69}" type="pres">
      <dgm:prSet presAssocID="{04E76E39-0C1F-461F-9117-7F3DC62446D0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D449B-2C70-4A41-AFD9-FEB4049D91BD}" type="pres">
      <dgm:prSet presAssocID="{04E76E39-0C1F-461F-9117-7F3DC62446D0}" presName="aSpace" presStyleCnt="0"/>
      <dgm:spPr/>
    </dgm:pt>
    <dgm:pt modelId="{D63430E1-0388-4504-BD21-FC1CCA3110AF}" type="pres">
      <dgm:prSet presAssocID="{183BC5BA-7B0E-441D-8243-FCFF59F968FE}" presName="aNode" presStyleLbl="fgAcc1" presStyleIdx="1" presStyleCnt="5">
        <dgm:presLayoutVars>
          <dgm:bulletEnabled val="1"/>
        </dgm:presLayoutVars>
      </dgm:prSet>
      <dgm:spPr/>
    </dgm:pt>
    <dgm:pt modelId="{2671DEA3-46AA-46C8-8DB7-DB53D8420ABC}" type="pres">
      <dgm:prSet presAssocID="{183BC5BA-7B0E-441D-8243-FCFF59F968FE}" presName="aSpace" presStyleCnt="0"/>
      <dgm:spPr/>
    </dgm:pt>
    <dgm:pt modelId="{1B4BFFC0-023B-4867-A9D1-E0F885B8DE45}" type="pres">
      <dgm:prSet presAssocID="{FE9B93E7-D1D6-43B1-B901-C14CEF43C9C1}" presName="aNode" presStyleLbl="fgAcc1" presStyleIdx="2" presStyleCnt="5">
        <dgm:presLayoutVars>
          <dgm:bulletEnabled val="1"/>
        </dgm:presLayoutVars>
      </dgm:prSet>
      <dgm:spPr/>
    </dgm:pt>
    <dgm:pt modelId="{1F86BFC6-6ED9-4C6E-B6B5-E8C93BCF8454}" type="pres">
      <dgm:prSet presAssocID="{FE9B93E7-D1D6-43B1-B901-C14CEF43C9C1}" presName="aSpace" presStyleCnt="0"/>
      <dgm:spPr/>
    </dgm:pt>
    <dgm:pt modelId="{945720BB-DF5A-4683-98D5-C6D80DDED379}" type="pres">
      <dgm:prSet presAssocID="{0EA2A00F-3EE9-4AB4-A79B-728FF37447A0}" presName="aNode" presStyleLbl="fgAcc1" presStyleIdx="3" presStyleCnt="5">
        <dgm:presLayoutVars>
          <dgm:bulletEnabled val="1"/>
        </dgm:presLayoutVars>
      </dgm:prSet>
      <dgm:spPr/>
    </dgm:pt>
    <dgm:pt modelId="{D04099F7-99C3-476C-B718-FF07BF63BA07}" type="pres">
      <dgm:prSet presAssocID="{0EA2A00F-3EE9-4AB4-A79B-728FF37447A0}" presName="aSpace" presStyleCnt="0"/>
      <dgm:spPr/>
    </dgm:pt>
    <dgm:pt modelId="{C91C5BAD-C35A-4CE6-AB04-C281972340EC}" type="pres">
      <dgm:prSet presAssocID="{34D5CE74-1253-48A8-B5FC-ED3C2B5D6AAE}" presName="aNode" presStyleLbl="fgAcc1" presStyleIdx="4" presStyleCnt="5">
        <dgm:presLayoutVars>
          <dgm:bulletEnabled val="1"/>
        </dgm:presLayoutVars>
      </dgm:prSet>
      <dgm:spPr/>
    </dgm:pt>
    <dgm:pt modelId="{69874790-6A36-4114-82E0-8C689EA96A4D}" type="pres">
      <dgm:prSet presAssocID="{34D5CE74-1253-48A8-B5FC-ED3C2B5D6AAE}" presName="aSpace" presStyleCnt="0"/>
      <dgm:spPr/>
    </dgm:pt>
  </dgm:ptLst>
  <dgm:cxnLst>
    <dgm:cxn modelId="{345ABE16-B5C9-4329-A442-3925842971E1}" type="presOf" srcId="{AC1D81DD-F703-4BB8-9144-3B4EFA3B20E6}" destId="{9741BF61-8EBD-4413-934E-40BFB2573E5A}" srcOrd="0" destOrd="0" presId="urn:microsoft.com/office/officeart/2005/8/layout/pyramid2"/>
    <dgm:cxn modelId="{0B5D62BC-8641-4566-A35B-7C95407C8EC5}" srcId="{AC1D81DD-F703-4BB8-9144-3B4EFA3B20E6}" destId="{0EA2A00F-3EE9-4AB4-A79B-728FF37447A0}" srcOrd="3" destOrd="0" parTransId="{1A1DFCE0-329C-460D-80AF-F17C139515F7}" sibTransId="{ECC09C2B-A15D-487D-9722-DC4FA1D936B1}"/>
    <dgm:cxn modelId="{0CB48DED-73BB-4EC8-ADD1-1AE00A5AD0BF}" srcId="{AC1D81DD-F703-4BB8-9144-3B4EFA3B20E6}" destId="{34D5CE74-1253-48A8-B5FC-ED3C2B5D6AAE}" srcOrd="4" destOrd="0" parTransId="{DF56EB25-DFA3-4A3F-B98F-A37430AC5375}" sibTransId="{2943916D-85B6-4B76-B752-5B2325B913FC}"/>
    <dgm:cxn modelId="{AE21F737-C577-485A-A4C4-B75B37EA594A}" srcId="{AC1D81DD-F703-4BB8-9144-3B4EFA3B20E6}" destId="{183BC5BA-7B0E-441D-8243-FCFF59F968FE}" srcOrd="1" destOrd="0" parTransId="{6DFBF9F3-4FF8-40B8-ACFE-19AFEC8E70AB}" sibTransId="{51D9C37B-9B5F-4962-A6A6-97EABD27DF90}"/>
    <dgm:cxn modelId="{95B30552-FF76-4CCC-A6BD-0A8176DC6343}" srcId="{AC1D81DD-F703-4BB8-9144-3B4EFA3B20E6}" destId="{04E76E39-0C1F-461F-9117-7F3DC62446D0}" srcOrd="0" destOrd="0" parTransId="{66568A97-826E-45F5-BB6E-279635FF90EC}" sibTransId="{D83F77CB-36E9-49FB-93D2-1A7C9E58FB7D}"/>
    <dgm:cxn modelId="{D31B0C53-1FFF-448F-96EB-7F97E3903B98}" type="presOf" srcId="{34D5CE74-1253-48A8-B5FC-ED3C2B5D6AAE}" destId="{C91C5BAD-C35A-4CE6-AB04-C281972340EC}" srcOrd="0" destOrd="0" presId="urn:microsoft.com/office/officeart/2005/8/layout/pyramid2"/>
    <dgm:cxn modelId="{9979D4CF-2C6E-434B-B3C8-A8B95808B275}" type="presOf" srcId="{04E76E39-0C1F-461F-9117-7F3DC62446D0}" destId="{25141819-DDB5-41FA-917F-A2886DA94B69}" srcOrd="0" destOrd="0" presId="urn:microsoft.com/office/officeart/2005/8/layout/pyramid2"/>
    <dgm:cxn modelId="{E9D9F86B-3FD9-44F7-B5C2-FBBD310ED802}" srcId="{AC1D81DD-F703-4BB8-9144-3B4EFA3B20E6}" destId="{FE9B93E7-D1D6-43B1-B901-C14CEF43C9C1}" srcOrd="2" destOrd="0" parTransId="{8E26CC5E-174E-4CEA-B494-B3F9096B0044}" sibTransId="{362BBABA-77C8-419B-8652-E687CB7928A5}"/>
    <dgm:cxn modelId="{48071ED5-D3FB-43A0-8F76-7C7FF610FD40}" type="presOf" srcId="{183BC5BA-7B0E-441D-8243-FCFF59F968FE}" destId="{D63430E1-0388-4504-BD21-FC1CCA3110AF}" srcOrd="0" destOrd="0" presId="urn:microsoft.com/office/officeart/2005/8/layout/pyramid2"/>
    <dgm:cxn modelId="{144F5180-178E-4A57-A2EA-847F7142707E}" type="presOf" srcId="{0EA2A00F-3EE9-4AB4-A79B-728FF37447A0}" destId="{945720BB-DF5A-4683-98D5-C6D80DDED379}" srcOrd="0" destOrd="0" presId="urn:microsoft.com/office/officeart/2005/8/layout/pyramid2"/>
    <dgm:cxn modelId="{591EFF70-319F-4340-A9DE-F2B66221FB71}" type="presOf" srcId="{FE9B93E7-D1D6-43B1-B901-C14CEF43C9C1}" destId="{1B4BFFC0-023B-4867-A9D1-E0F885B8DE45}" srcOrd="0" destOrd="0" presId="urn:microsoft.com/office/officeart/2005/8/layout/pyramid2"/>
    <dgm:cxn modelId="{0DBEFEBD-AAC0-4B83-BCA2-63CDA91F613E}" type="presParOf" srcId="{9741BF61-8EBD-4413-934E-40BFB2573E5A}" destId="{C46E5BEC-70C8-4A83-B086-DA35C8326BDB}" srcOrd="0" destOrd="0" presId="urn:microsoft.com/office/officeart/2005/8/layout/pyramid2"/>
    <dgm:cxn modelId="{2A775776-0032-45DA-8873-7D66B0E95F2F}" type="presParOf" srcId="{9741BF61-8EBD-4413-934E-40BFB2573E5A}" destId="{6B50BBE1-6175-40B7-BC34-9F44E197ACD1}" srcOrd="1" destOrd="0" presId="urn:microsoft.com/office/officeart/2005/8/layout/pyramid2"/>
    <dgm:cxn modelId="{C149B0A0-4478-4666-9698-2DDB6D226A6F}" type="presParOf" srcId="{6B50BBE1-6175-40B7-BC34-9F44E197ACD1}" destId="{25141819-DDB5-41FA-917F-A2886DA94B69}" srcOrd="0" destOrd="0" presId="urn:microsoft.com/office/officeart/2005/8/layout/pyramid2"/>
    <dgm:cxn modelId="{8794658B-0EBF-45AA-A6E7-A91C1F1A773E}" type="presParOf" srcId="{6B50BBE1-6175-40B7-BC34-9F44E197ACD1}" destId="{65FD449B-2C70-4A41-AFD9-FEB4049D91BD}" srcOrd="1" destOrd="0" presId="urn:microsoft.com/office/officeart/2005/8/layout/pyramid2"/>
    <dgm:cxn modelId="{D8AD3039-BCA5-46A4-8B08-728436C3FCD3}" type="presParOf" srcId="{6B50BBE1-6175-40B7-BC34-9F44E197ACD1}" destId="{D63430E1-0388-4504-BD21-FC1CCA3110AF}" srcOrd="2" destOrd="0" presId="urn:microsoft.com/office/officeart/2005/8/layout/pyramid2"/>
    <dgm:cxn modelId="{301433D9-0403-4CCE-BF95-00166C80779A}" type="presParOf" srcId="{6B50BBE1-6175-40B7-BC34-9F44E197ACD1}" destId="{2671DEA3-46AA-46C8-8DB7-DB53D8420ABC}" srcOrd="3" destOrd="0" presId="urn:microsoft.com/office/officeart/2005/8/layout/pyramid2"/>
    <dgm:cxn modelId="{5FE0CEB6-4E0B-4BA7-80A4-198861AA187B}" type="presParOf" srcId="{6B50BBE1-6175-40B7-BC34-9F44E197ACD1}" destId="{1B4BFFC0-023B-4867-A9D1-E0F885B8DE45}" srcOrd="4" destOrd="0" presId="urn:microsoft.com/office/officeart/2005/8/layout/pyramid2"/>
    <dgm:cxn modelId="{F6466D05-3F35-404F-AB5E-2E0B5A61BDCD}" type="presParOf" srcId="{6B50BBE1-6175-40B7-BC34-9F44E197ACD1}" destId="{1F86BFC6-6ED9-4C6E-B6B5-E8C93BCF8454}" srcOrd="5" destOrd="0" presId="urn:microsoft.com/office/officeart/2005/8/layout/pyramid2"/>
    <dgm:cxn modelId="{2A903E3E-E34D-4E50-B0C7-26EB5E194C78}" type="presParOf" srcId="{6B50BBE1-6175-40B7-BC34-9F44E197ACD1}" destId="{945720BB-DF5A-4683-98D5-C6D80DDED379}" srcOrd="6" destOrd="0" presId="urn:microsoft.com/office/officeart/2005/8/layout/pyramid2"/>
    <dgm:cxn modelId="{666F8031-2051-436C-AC80-9C6E8257D26C}" type="presParOf" srcId="{6B50BBE1-6175-40B7-BC34-9F44E197ACD1}" destId="{D04099F7-99C3-476C-B718-FF07BF63BA07}" srcOrd="7" destOrd="0" presId="urn:microsoft.com/office/officeart/2005/8/layout/pyramid2"/>
    <dgm:cxn modelId="{94F241A4-9F75-4B26-A496-72B5021B16E4}" type="presParOf" srcId="{6B50BBE1-6175-40B7-BC34-9F44E197ACD1}" destId="{C91C5BAD-C35A-4CE6-AB04-C281972340EC}" srcOrd="8" destOrd="0" presId="urn:microsoft.com/office/officeart/2005/8/layout/pyramid2"/>
    <dgm:cxn modelId="{1441D7B9-1099-4881-AE97-83F344E78660}" type="presParOf" srcId="{6B50BBE1-6175-40B7-BC34-9F44E197ACD1}" destId="{69874790-6A36-4114-82E0-8C689EA96A4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AEF2F-3845-40A9-9857-196A08ED6F1F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AEB2259-51E1-4797-B89A-4D4433123658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 err="1">
              <a:latin typeface="Helvetica Neue"/>
            </a:rPr>
            <a:t>Dự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đoán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sớm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các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bài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đăng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liên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kết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chéo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có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khả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năng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tiêu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cực</a:t>
          </a:r>
          <a:endParaRPr lang="en-US" dirty="0">
            <a:latin typeface="Helvetica Neue"/>
          </a:endParaRPr>
        </a:p>
      </dgm:t>
    </dgm:pt>
    <dgm:pt modelId="{1909B15E-27BE-4B47-A780-BB3B6704FB61}" type="parTrans" cxnId="{F6BF8A74-BCEF-4339-8553-9BDF90AD8EFD}">
      <dgm:prSet/>
      <dgm:spPr/>
      <dgm:t>
        <a:bodyPr/>
        <a:lstStyle/>
        <a:p>
          <a:endParaRPr lang="en-US"/>
        </a:p>
      </dgm:t>
    </dgm:pt>
    <dgm:pt modelId="{06F97E4A-3B73-462F-A887-186CE103BFFB}" type="sibTrans" cxnId="{F6BF8A74-BCEF-4339-8553-9BDF90AD8EFD}">
      <dgm:prSet/>
      <dgm:spPr/>
      <dgm:t>
        <a:bodyPr/>
        <a:lstStyle/>
        <a:p>
          <a:endParaRPr lang="en-US"/>
        </a:p>
      </dgm:t>
    </dgm:pt>
    <dgm:pt modelId="{D086D00A-8FC6-4ED6-8B36-9CC7C72A091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 err="1">
              <a:latin typeface="Helvetica Neue"/>
            </a:rPr>
            <a:t>Hạn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chế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những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tác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động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tiêu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cực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tới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các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cộng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đồng</a:t>
          </a:r>
          <a:endParaRPr lang="en-US" dirty="0">
            <a:latin typeface="Helvetica Neue"/>
          </a:endParaRPr>
        </a:p>
      </dgm:t>
    </dgm:pt>
    <dgm:pt modelId="{85435A39-DE75-467B-B794-44BE66B2E0B1}" type="parTrans" cxnId="{2689A1E6-6F79-42CD-BF54-B85DFA71561B}">
      <dgm:prSet/>
      <dgm:spPr/>
      <dgm:t>
        <a:bodyPr/>
        <a:lstStyle/>
        <a:p>
          <a:endParaRPr lang="en-US"/>
        </a:p>
      </dgm:t>
    </dgm:pt>
    <dgm:pt modelId="{6F68265E-4F4A-4707-A779-54DF42544552}" type="sibTrans" cxnId="{2689A1E6-6F79-42CD-BF54-B85DFA71561B}">
      <dgm:prSet/>
      <dgm:spPr/>
      <dgm:t>
        <a:bodyPr/>
        <a:lstStyle/>
        <a:p>
          <a:endParaRPr lang="en-US"/>
        </a:p>
      </dgm:t>
    </dgm:pt>
    <dgm:pt modelId="{88CDDF91-F48F-4D0A-9C94-370DEBE229FE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 err="1">
              <a:latin typeface="Helvetica Neue"/>
            </a:rPr>
            <a:t>Giúp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các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cộng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đồng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trở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nên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lành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mạnh</a:t>
          </a:r>
          <a:r>
            <a:rPr lang="en-US" dirty="0">
              <a:latin typeface="Helvetica Neue"/>
            </a:rPr>
            <a:t> </a:t>
          </a:r>
          <a:r>
            <a:rPr lang="en-US" dirty="0" err="1">
              <a:latin typeface="Helvetica Neue"/>
            </a:rPr>
            <a:t>hơn</a:t>
          </a:r>
          <a:endParaRPr lang="en-US" dirty="0">
            <a:latin typeface="Helvetica Neue"/>
          </a:endParaRPr>
        </a:p>
      </dgm:t>
    </dgm:pt>
    <dgm:pt modelId="{9CDA393A-F0E6-48D1-88B3-3FBC6E8D515E}" type="parTrans" cxnId="{728EC522-1E51-47C0-A800-D3AB6C31811D}">
      <dgm:prSet/>
      <dgm:spPr/>
      <dgm:t>
        <a:bodyPr/>
        <a:lstStyle/>
        <a:p>
          <a:endParaRPr lang="en-US"/>
        </a:p>
      </dgm:t>
    </dgm:pt>
    <dgm:pt modelId="{81E126E7-4326-481C-8173-5076E43C21D8}" type="sibTrans" cxnId="{728EC522-1E51-47C0-A800-D3AB6C31811D}">
      <dgm:prSet/>
      <dgm:spPr/>
      <dgm:t>
        <a:bodyPr/>
        <a:lstStyle/>
        <a:p>
          <a:endParaRPr lang="en-US"/>
        </a:p>
      </dgm:t>
    </dgm:pt>
    <dgm:pt modelId="{920B5AC1-169E-4F31-8A63-8C9A431EDDC7}" type="pres">
      <dgm:prSet presAssocID="{B91AEF2F-3845-40A9-9857-196A08ED6F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1C7BB39-6287-4EB5-9BED-893CC538DCF1}" type="pres">
      <dgm:prSet presAssocID="{7AEB2259-51E1-4797-B89A-4D4433123658}" presName="hierRoot1" presStyleCnt="0"/>
      <dgm:spPr/>
    </dgm:pt>
    <dgm:pt modelId="{C40A108C-992D-4405-B979-387DBD454DA3}" type="pres">
      <dgm:prSet presAssocID="{7AEB2259-51E1-4797-B89A-4D4433123658}" presName="composite" presStyleCnt="0"/>
      <dgm:spPr/>
    </dgm:pt>
    <dgm:pt modelId="{58DF1BF7-F177-4625-9FD2-DEE84DC9ABC8}" type="pres">
      <dgm:prSet presAssocID="{7AEB2259-51E1-4797-B89A-4D4433123658}" presName="background" presStyleLbl="node0" presStyleIdx="0" presStyleCnt="3"/>
      <dgm:spPr>
        <a:solidFill>
          <a:srgbClr val="0070C0"/>
        </a:solidFill>
      </dgm:spPr>
    </dgm:pt>
    <dgm:pt modelId="{B0B48C3E-AF96-4014-BAFE-47F111FA4AC6}" type="pres">
      <dgm:prSet presAssocID="{7AEB2259-51E1-4797-B89A-4D4433123658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54DD1-04E6-4344-B431-8D9032A88F46}" type="pres">
      <dgm:prSet presAssocID="{7AEB2259-51E1-4797-B89A-4D4433123658}" presName="hierChild2" presStyleCnt="0"/>
      <dgm:spPr/>
    </dgm:pt>
    <dgm:pt modelId="{51C6512F-ACDA-482A-8B61-8047642E07E4}" type="pres">
      <dgm:prSet presAssocID="{D086D00A-8FC6-4ED6-8B36-9CC7C72A0919}" presName="hierRoot1" presStyleCnt="0"/>
      <dgm:spPr/>
    </dgm:pt>
    <dgm:pt modelId="{77A4AA42-7DD6-4E3D-BC48-CB9AA0C7B866}" type="pres">
      <dgm:prSet presAssocID="{D086D00A-8FC6-4ED6-8B36-9CC7C72A0919}" presName="composite" presStyleCnt="0"/>
      <dgm:spPr/>
    </dgm:pt>
    <dgm:pt modelId="{1FC51937-B17B-4F00-B69F-BC95F864E1E2}" type="pres">
      <dgm:prSet presAssocID="{D086D00A-8FC6-4ED6-8B36-9CC7C72A0919}" presName="background" presStyleLbl="node0" presStyleIdx="1" presStyleCnt="3"/>
      <dgm:spPr>
        <a:solidFill>
          <a:srgbClr val="0070C0"/>
        </a:solidFill>
        <a:ln>
          <a:solidFill>
            <a:srgbClr val="00B0F0"/>
          </a:solidFill>
        </a:ln>
      </dgm:spPr>
    </dgm:pt>
    <dgm:pt modelId="{873202EA-7586-4C8A-9A15-83833214C553}" type="pres">
      <dgm:prSet presAssocID="{D086D00A-8FC6-4ED6-8B36-9CC7C72A0919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F6F86-58BF-4ED5-9787-CF0D92F99200}" type="pres">
      <dgm:prSet presAssocID="{D086D00A-8FC6-4ED6-8B36-9CC7C72A0919}" presName="hierChild2" presStyleCnt="0"/>
      <dgm:spPr/>
    </dgm:pt>
    <dgm:pt modelId="{F7251A78-8BC0-4A08-AD8E-A481C698642F}" type="pres">
      <dgm:prSet presAssocID="{88CDDF91-F48F-4D0A-9C94-370DEBE229FE}" presName="hierRoot1" presStyleCnt="0"/>
      <dgm:spPr/>
    </dgm:pt>
    <dgm:pt modelId="{5F46DDE8-9AC4-40DB-9870-0FCE660DA735}" type="pres">
      <dgm:prSet presAssocID="{88CDDF91-F48F-4D0A-9C94-370DEBE229FE}" presName="composite" presStyleCnt="0"/>
      <dgm:spPr/>
    </dgm:pt>
    <dgm:pt modelId="{CDF7995B-DA71-4F0C-B392-AAD0B951A668}" type="pres">
      <dgm:prSet presAssocID="{88CDDF91-F48F-4D0A-9C94-370DEBE229FE}" presName="background" presStyleLbl="node0" presStyleIdx="2" presStyleCnt="3"/>
      <dgm:spPr>
        <a:solidFill>
          <a:srgbClr val="0070C0"/>
        </a:solidFill>
        <a:ln>
          <a:solidFill>
            <a:srgbClr val="00B0F0"/>
          </a:solidFill>
        </a:ln>
      </dgm:spPr>
    </dgm:pt>
    <dgm:pt modelId="{6D318C1A-5513-463A-A118-1946F34FBF41}" type="pres">
      <dgm:prSet presAssocID="{88CDDF91-F48F-4D0A-9C94-370DEBE229FE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C561FA-F82E-4FD8-B6FF-73A56FEA9119}" type="pres">
      <dgm:prSet presAssocID="{88CDDF91-F48F-4D0A-9C94-370DEBE229FE}" presName="hierChild2" presStyleCnt="0"/>
      <dgm:spPr/>
    </dgm:pt>
  </dgm:ptLst>
  <dgm:cxnLst>
    <dgm:cxn modelId="{2221C747-EDA2-4E24-A9EA-56570861FED7}" type="presOf" srcId="{D086D00A-8FC6-4ED6-8B36-9CC7C72A0919}" destId="{873202EA-7586-4C8A-9A15-83833214C553}" srcOrd="0" destOrd="0" presId="urn:microsoft.com/office/officeart/2005/8/layout/hierarchy1"/>
    <dgm:cxn modelId="{F6BF8A74-BCEF-4339-8553-9BDF90AD8EFD}" srcId="{B91AEF2F-3845-40A9-9857-196A08ED6F1F}" destId="{7AEB2259-51E1-4797-B89A-4D4433123658}" srcOrd="0" destOrd="0" parTransId="{1909B15E-27BE-4B47-A780-BB3B6704FB61}" sibTransId="{06F97E4A-3B73-462F-A887-186CE103BFFB}"/>
    <dgm:cxn modelId="{63239615-9623-4F52-AAD7-2570EBD2B04B}" type="presOf" srcId="{88CDDF91-F48F-4D0A-9C94-370DEBE229FE}" destId="{6D318C1A-5513-463A-A118-1946F34FBF41}" srcOrd="0" destOrd="0" presId="urn:microsoft.com/office/officeart/2005/8/layout/hierarchy1"/>
    <dgm:cxn modelId="{D259DA63-C1C3-4985-A6F1-83EA47FF2D2A}" type="presOf" srcId="{7AEB2259-51E1-4797-B89A-4D4433123658}" destId="{B0B48C3E-AF96-4014-BAFE-47F111FA4AC6}" srcOrd="0" destOrd="0" presId="urn:microsoft.com/office/officeart/2005/8/layout/hierarchy1"/>
    <dgm:cxn modelId="{2689A1E6-6F79-42CD-BF54-B85DFA71561B}" srcId="{B91AEF2F-3845-40A9-9857-196A08ED6F1F}" destId="{D086D00A-8FC6-4ED6-8B36-9CC7C72A0919}" srcOrd="1" destOrd="0" parTransId="{85435A39-DE75-467B-B794-44BE66B2E0B1}" sibTransId="{6F68265E-4F4A-4707-A779-54DF42544552}"/>
    <dgm:cxn modelId="{728EC522-1E51-47C0-A800-D3AB6C31811D}" srcId="{B91AEF2F-3845-40A9-9857-196A08ED6F1F}" destId="{88CDDF91-F48F-4D0A-9C94-370DEBE229FE}" srcOrd="2" destOrd="0" parTransId="{9CDA393A-F0E6-48D1-88B3-3FBC6E8D515E}" sibTransId="{81E126E7-4326-481C-8173-5076E43C21D8}"/>
    <dgm:cxn modelId="{0DBE2CF1-2744-4EB0-922D-FF2AE5B7D6AB}" type="presOf" srcId="{B91AEF2F-3845-40A9-9857-196A08ED6F1F}" destId="{920B5AC1-169E-4F31-8A63-8C9A431EDDC7}" srcOrd="0" destOrd="0" presId="urn:microsoft.com/office/officeart/2005/8/layout/hierarchy1"/>
    <dgm:cxn modelId="{13B632F3-EA6F-4963-BFD9-AA298430A267}" type="presParOf" srcId="{920B5AC1-169E-4F31-8A63-8C9A431EDDC7}" destId="{91C7BB39-6287-4EB5-9BED-893CC538DCF1}" srcOrd="0" destOrd="0" presId="urn:microsoft.com/office/officeart/2005/8/layout/hierarchy1"/>
    <dgm:cxn modelId="{18222AC8-2644-4519-9CBF-7EB91DED409C}" type="presParOf" srcId="{91C7BB39-6287-4EB5-9BED-893CC538DCF1}" destId="{C40A108C-992D-4405-B979-387DBD454DA3}" srcOrd="0" destOrd="0" presId="urn:microsoft.com/office/officeart/2005/8/layout/hierarchy1"/>
    <dgm:cxn modelId="{544404CB-164A-45C7-AF54-75B4DFEDD764}" type="presParOf" srcId="{C40A108C-992D-4405-B979-387DBD454DA3}" destId="{58DF1BF7-F177-4625-9FD2-DEE84DC9ABC8}" srcOrd="0" destOrd="0" presId="urn:microsoft.com/office/officeart/2005/8/layout/hierarchy1"/>
    <dgm:cxn modelId="{E3176AE7-E884-4ECF-A99A-8349A3D42E5D}" type="presParOf" srcId="{C40A108C-992D-4405-B979-387DBD454DA3}" destId="{B0B48C3E-AF96-4014-BAFE-47F111FA4AC6}" srcOrd="1" destOrd="0" presId="urn:microsoft.com/office/officeart/2005/8/layout/hierarchy1"/>
    <dgm:cxn modelId="{CB598497-B879-4E7B-B80F-CC8F3D0644EE}" type="presParOf" srcId="{91C7BB39-6287-4EB5-9BED-893CC538DCF1}" destId="{F0C54DD1-04E6-4344-B431-8D9032A88F46}" srcOrd="1" destOrd="0" presId="urn:microsoft.com/office/officeart/2005/8/layout/hierarchy1"/>
    <dgm:cxn modelId="{0407EEC9-0595-4616-8E84-77409B8FC296}" type="presParOf" srcId="{920B5AC1-169E-4F31-8A63-8C9A431EDDC7}" destId="{51C6512F-ACDA-482A-8B61-8047642E07E4}" srcOrd="1" destOrd="0" presId="urn:microsoft.com/office/officeart/2005/8/layout/hierarchy1"/>
    <dgm:cxn modelId="{6486CD06-FCFF-4E73-B6D2-627C395CAA65}" type="presParOf" srcId="{51C6512F-ACDA-482A-8B61-8047642E07E4}" destId="{77A4AA42-7DD6-4E3D-BC48-CB9AA0C7B866}" srcOrd="0" destOrd="0" presId="urn:microsoft.com/office/officeart/2005/8/layout/hierarchy1"/>
    <dgm:cxn modelId="{3F094B17-90BC-44D0-B928-2F4702AA6DA8}" type="presParOf" srcId="{77A4AA42-7DD6-4E3D-BC48-CB9AA0C7B866}" destId="{1FC51937-B17B-4F00-B69F-BC95F864E1E2}" srcOrd="0" destOrd="0" presId="urn:microsoft.com/office/officeart/2005/8/layout/hierarchy1"/>
    <dgm:cxn modelId="{287E7FB5-C3DE-4EF8-9430-F436398C1BED}" type="presParOf" srcId="{77A4AA42-7DD6-4E3D-BC48-CB9AA0C7B866}" destId="{873202EA-7586-4C8A-9A15-83833214C553}" srcOrd="1" destOrd="0" presId="urn:microsoft.com/office/officeart/2005/8/layout/hierarchy1"/>
    <dgm:cxn modelId="{36B4ECDC-F56F-45CA-812E-5F27A7304E20}" type="presParOf" srcId="{51C6512F-ACDA-482A-8B61-8047642E07E4}" destId="{343F6F86-58BF-4ED5-9787-CF0D92F99200}" srcOrd="1" destOrd="0" presId="urn:microsoft.com/office/officeart/2005/8/layout/hierarchy1"/>
    <dgm:cxn modelId="{82D2E70E-9733-437B-83BF-ADE8414DFA2D}" type="presParOf" srcId="{920B5AC1-169E-4F31-8A63-8C9A431EDDC7}" destId="{F7251A78-8BC0-4A08-AD8E-A481C698642F}" srcOrd="2" destOrd="0" presId="urn:microsoft.com/office/officeart/2005/8/layout/hierarchy1"/>
    <dgm:cxn modelId="{EE9281D5-4058-4C27-A753-51CE9F5A5889}" type="presParOf" srcId="{F7251A78-8BC0-4A08-AD8E-A481C698642F}" destId="{5F46DDE8-9AC4-40DB-9870-0FCE660DA735}" srcOrd="0" destOrd="0" presId="urn:microsoft.com/office/officeart/2005/8/layout/hierarchy1"/>
    <dgm:cxn modelId="{F3DB2D34-9BA0-4C64-B302-393347B36396}" type="presParOf" srcId="{5F46DDE8-9AC4-40DB-9870-0FCE660DA735}" destId="{CDF7995B-DA71-4F0C-B392-AAD0B951A668}" srcOrd="0" destOrd="0" presId="urn:microsoft.com/office/officeart/2005/8/layout/hierarchy1"/>
    <dgm:cxn modelId="{F7AD0E70-5FB1-4D06-BC80-B029EBD72E85}" type="presParOf" srcId="{5F46DDE8-9AC4-40DB-9870-0FCE660DA735}" destId="{6D318C1A-5513-463A-A118-1946F34FBF41}" srcOrd="1" destOrd="0" presId="urn:microsoft.com/office/officeart/2005/8/layout/hierarchy1"/>
    <dgm:cxn modelId="{46D11673-6C42-42BA-931F-1D258496CD76}" type="presParOf" srcId="{F7251A78-8BC0-4A08-AD8E-A481C698642F}" destId="{3AC561FA-F82E-4FD8-B6FF-73A56FEA91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6747-49E0-4E58-B948-0773ED783CF3}">
      <dsp:nvSpPr>
        <dsp:cNvPr id="0" name=""/>
        <dsp:cNvSpPr/>
      </dsp:nvSpPr>
      <dsp:spPr>
        <a:xfrm>
          <a:off x="0" y="2492"/>
          <a:ext cx="64928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A2BA9-484A-4F2D-9A5D-FE6C33CE77BE}">
      <dsp:nvSpPr>
        <dsp:cNvPr id="0" name=""/>
        <dsp:cNvSpPr/>
      </dsp:nvSpPr>
      <dsp:spPr>
        <a:xfrm>
          <a:off x="0" y="2492"/>
          <a:ext cx="6492874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>
              <a:latin typeface="Helvetica Neue"/>
            </a:rPr>
            <a:t>Nguyễn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Lê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Tấn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Quang</a:t>
          </a:r>
          <a:r>
            <a:rPr lang="en-US" sz="3000" kern="1200" dirty="0" smtClean="0">
              <a:latin typeface="Helvetica Neue"/>
            </a:rPr>
            <a:t> - 21522512</a:t>
          </a:r>
          <a:endParaRPr lang="en-US" sz="3000" kern="1200" dirty="0">
            <a:latin typeface="Helvetica Neue"/>
          </a:endParaRPr>
        </a:p>
      </dsp:txBody>
      <dsp:txXfrm>
        <a:off x="0" y="2492"/>
        <a:ext cx="6492874" cy="1700138"/>
      </dsp:txXfrm>
    </dsp:sp>
    <dsp:sp modelId="{C873B834-E8B1-4DA9-94A3-5685478D4621}">
      <dsp:nvSpPr>
        <dsp:cNvPr id="0" name=""/>
        <dsp:cNvSpPr/>
      </dsp:nvSpPr>
      <dsp:spPr>
        <a:xfrm>
          <a:off x="0" y="1702630"/>
          <a:ext cx="649287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D3876-C3EF-4FBF-9277-A444F95C8F58}">
      <dsp:nvSpPr>
        <dsp:cNvPr id="0" name=""/>
        <dsp:cNvSpPr/>
      </dsp:nvSpPr>
      <dsp:spPr>
        <a:xfrm>
          <a:off x="0" y="1702630"/>
          <a:ext cx="6492874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>
              <a:latin typeface="Helvetica Neue"/>
            </a:rPr>
            <a:t>Phạm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Anh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Kiệt</a:t>
          </a:r>
          <a:r>
            <a:rPr lang="en-US" sz="3000" kern="1200" dirty="0" smtClean="0">
              <a:latin typeface="Helvetica Neue"/>
            </a:rPr>
            <a:t> - 21522260</a:t>
          </a:r>
          <a:endParaRPr lang="en-US" sz="3000" kern="1200" dirty="0">
            <a:latin typeface="Helvetica Neue"/>
          </a:endParaRPr>
        </a:p>
      </dsp:txBody>
      <dsp:txXfrm>
        <a:off x="0" y="1702630"/>
        <a:ext cx="6492874" cy="1700138"/>
      </dsp:txXfrm>
    </dsp:sp>
    <dsp:sp modelId="{B0A37600-14AE-4FC5-B62D-39B9965ABBFB}">
      <dsp:nvSpPr>
        <dsp:cNvPr id="0" name=""/>
        <dsp:cNvSpPr/>
      </dsp:nvSpPr>
      <dsp:spPr>
        <a:xfrm>
          <a:off x="0" y="3402769"/>
          <a:ext cx="649287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96C21-3EF1-4358-836E-D7604D8A1174}">
      <dsp:nvSpPr>
        <dsp:cNvPr id="0" name=""/>
        <dsp:cNvSpPr/>
      </dsp:nvSpPr>
      <dsp:spPr>
        <a:xfrm>
          <a:off x="0" y="3402769"/>
          <a:ext cx="6492874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>
              <a:latin typeface="Helvetica Neue"/>
            </a:rPr>
            <a:t>Hoắc</a:t>
          </a:r>
          <a:r>
            <a:rPr lang="en-US" sz="3000" kern="1200" dirty="0" smtClean="0">
              <a:latin typeface="Helvetica Neue"/>
            </a:rPr>
            <a:t> </a:t>
          </a:r>
          <a:r>
            <a:rPr lang="en-US" sz="3000" kern="1200" dirty="0" err="1" smtClean="0">
              <a:latin typeface="Helvetica Neue"/>
            </a:rPr>
            <a:t>Công</a:t>
          </a:r>
          <a:r>
            <a:rPr lang="en-US" sz="3000" kern="1200" dirty="0" smtClean="0">
              <a:latin typeface="Helvetica Neue"/>
            </a:rPr>
            <a:t> Minh - 21522334</a:t>
          </a:r>
          <a:endParaRPr lang="en-US" sz="3000" kern="1200" dirty="0">
            <a:latin typeface="Helvetica Neue"/>
          </a:endParaRPr>
        </a:p>
      </dsp:txBody>
      <dsp:txXfrm>
        <a:off x="0" y="3402769"/>
        <a:ext cx="6492874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E5BEC-70C8-4A83-B086-DA35C8326BDB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41819-DDB5-41FA-917F-A2886DA94B69}">
      <dsp:nvSpPr>
        <dsp:cNvPr id="0" name=""/>
        <dsp:cNvSpPr/>
      </dsp:nvSpPr>
      <dsp:spPr>
        <a:xfrm>
          <a:off x="3657599" y="54239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Đặc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điểm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chính</a:t>
          </a:r>
          <a:r>
            <a:rPr lang="en-US" sz="2400" kern="1200" dirty="0" smtClean="0"/>
            <a:t> </a:t>
          </a:r>
          <a:endParaRPr lang="en-US" sz="2400" kern="1200" dirty="0"/>
        </a:p>
      </dsp:txBody>
      <dsp:txXfrm>
        <a:off x="3695210" y="580006"/>
        <a:ext cx="3446911" cy="695244"/>
      </dsp:txXfrm>
    </dsp:sp>
    <dsp:sp modelId="{D63430E1-0388-4504-BD21-FC1CCA3110AF}">
      <dsp:nvSpPr>
        <dsp:cNvPr id="0" name=""/>
        <dsp:cNvSpPr/>
      </dsp:nvSpPr>
      <dsp:spPr>
        <a:xfrm>
          <a:off x="3657599" y="1409170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Nhà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sáng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lập</a:t>
          </a:r>
          <a:r>
            <a:rPr lang="en-US" sz="2400" kern="1200" dirty="0" smtClean="0"/>
            <a:t> – </a:t>
          </a:r>
          <a:r>
            <a:rPr lang="en-US" sz="2400" kern="1200" dirty="0" err="1" smtClean="0"/>
            <a:t>lịch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sử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phát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triển</a:t>
          </a:r>
          <a:r>
            <a:rPr lang="en-US" sz="2400" kern="1200" dirty="0" smtClean="0"/>
            <a:t> </a:t>
          </a:r>
          <a:endParaRPr lang="en-US" sz="2400" kern="1200" dirty="0"/>
        </a:p>
      </dsp:txBody>
      <dsp:txXfrm>
        <a:off x="3695210" y="1446781"/>
        <a:ext cx="3446911" cy="695244"/>
      </dsp:txXfrm>
    </dsp:sp>
    <dsp:sp modelId="{1B4BFFC0-023B-4867-A9D1-E0F885B8DE45}">
      <dsp:nvSpPr>
        <dsp:cNvPr id="0" name=""/>
        <dsp:cNvSpPr/>
      </dsp:nvSpPr>
      <dsp:spPr>
        <a:xfrm>
          <a:off x="3657599" y="227594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Mã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nguồn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và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cộng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đồng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hỗ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trợ</a:t>
          </a:r>
          <a:endParaRPr lang="en-US" sz="2400" kern="1200" dirty="0"/>
        </a:p>
      </dsp:txBody>
      <dsp:txXfrm>
        <a:off x="3695210" y="2313556"/>
        <a:ext cx="3446911" cy="695244"/>
      </dsp:txXfrm>
    </dsp:sp>
    <dsp:sp modelId="{945720BB-DF5A-4683-98D5-C6D80DDED379}">
      <dsp:nvSpPr>
        <dsp:cNvPr id="0" name=""/>
        <dsp:cNvSpPr/>
      </dsp:nvSpPr>
      <dsp:spPr>
        <a:xfrm>
          <a:off x="3657599" y="3142721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Mô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hình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dữ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liệu</a:t>
          </a:r>
          <a:r>
            <a:rPr lang="en-US" sz="2400" kern="1200" dirty="0" smtClean="0"/>
            <a:t> – </a:t>
          </a:r>
          <a:r>
            <a:rPr lang="en-US" sz="2400" kern="1200" dirty="0" err="1" smtClean="0"/>
            <a:t>mô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hình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lưu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trữ</a:t>
          </a:r>
          <a:endParaRPr lang="en-US" sz="2400" kern="1200" dirty="0"/>
        </a:p>
      </dsp:txBody>
      <dsp:txXfrm>
        <a:off x="3695210" y="3180332"/>
        <a:ext cx="3446911" cy="695244"/>
      </dsp:txXfrm>
    </dsp:sp>
    <dsp:sp modelId="{C91C5BAD-C35A-4CE6-AB04-C281972340EC}">
      <dsp:nvSpPr>
        <dsp:cNvPr id="0" name=""/>
        <dsp:cNvSpPr/>
      </dsp:nvSpPr>
      <dsp:spPr>
        <a:xfrm>
          <a:off x="3657599" y="4009496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Ứng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dụng</a:t>
          </a:r>
          <a:endParaRPr lang="en-US" sz="2400" kern="1200" dirty="0"/>
        </a:p>
      </dsp:txBody>
      <dsp:txXfrm>
        <a:off x="3695210" y="4047107"/>
        <a:ext cx="3446911" cy="695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F1BF7-F177-4625-9FD2-DEE84DC9ABC8}">
      <dsp:nvSpPr>
        <dsp:cNvPr id="0" name=""/>
        <dsp:cNvSpPr/>
      </dsp:nvSpPr>
      <dsp:spPr>
        <a:xfrm>
          <a:off x="0" y="37624"/>
          <a:ext cx="1791982" cy="113790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48C3E-AF96-4014-BAFE-47F111FA4AC6}">
      <dsp:nvSpPr>
        <dsp:cNvPr id="0" name=""/>
        <dsp:cNvSpPr/>
      </dsp:nvSpPr>
      <dsp:spPr>
        <a:xfrm>
          <a:off x="199109" y="226778"/>
          <a:ext cx="1791982" cy="1137908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latin typeface="Helvetica Neue"/>
            </a:rPr>
            <a:t>Dự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đoán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sớm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các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bài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đăng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liên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kết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chéo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có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khả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năng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tiêu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cực</a:t>
          </a:r>
          <a:endParaRPr lang="en-US" sz="1600" kern="1200" dirty="0">
            <a:latin typeface="Helvetica Neue"/>
          </a:endParaRPr>
        </a:p>
      </dsp:txBody>
      <dsp:txXfrm>
        <a:off x="232437" y="260106"/>
        <a:ext cx="1725326" cy="1071252"/>
      </dsp:txXfrm>
    </dsp:sp>
    <dsp:sp modelId="{1FC51937-B17B-4F00-B69F-BC95F864E1E2}">
      <dsp:nvSpPr>
        <dsp:cNvPr id="0" name=""/>
        <dsp:cNvSpPr/>
      </dsp:nvSpPr>
      <dsp:spPr>
        <a:xfrm>
          <a:off x="2190200" y="37624"/>
          <a:ext cx="1791982" cy="113790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202EA-7586-4C8A-9A15-83833214C553}">
      <dsp:nvSpPr>
        <dsp:cNvPr id="0" name=""/>
        <dsp:cNvSpPr/>
      </dsp:nvSpPr>
      <dsp:spPr>
        <a:xfrm>
          <a:off x="2389309" y="226778"/>
          <a:ext cx="1791982" cy="1137908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latin typeface="Helvetica Neue"/>
            </a:rPr>
            <a:t>Hạn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chế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những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tác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động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tiêu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cực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tới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các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cộng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đồng</a:t>
          </a:r>
          <a:endParaRPr lang="en-US" sz="1600" kern="1200" dirty="0">
            <a:latin typeface="Helvetica Neue"/>
          </a:endParaRPr>
        </a:p>
      </dsp:txBody>
      <dsp:txXfrm>
        <a:off x="2422637" y="260106"/>
        <a:ext cx="1725326" cy="1071252"/>
      </dsp:txXfrm>
    </dsp:sp>
    <dsp:sp modelId="{CDF7995B-DA71-4F0C-B392-AAD0B951A668}">
      <dsp:nvSpPr>
        <dsp:cNvPr id="0" name=""/>
        <dsp:cNvSpPr/>
      </dsp:nvSpPr>
      <dsp:spPr>
        <a:xfrm>
          <a:off x="4380400" y="37624"/>
          <a:ext cx="1791982" cy="1137908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18C1A-5513-463A-A118-1946F34FBF41}">
      <dsp:nvSpPr>
        <dsp:cNvPr id="0" name=""/>
        <dsp:cNvSpPr/>
      </dsp:nvSpPr>
      <dsp:spPr>
        <a:xfrm>
          <a:off x="4579509" y="226778"/>
          <a:ext cx="1791982" cy="1137908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latin typeface="Helvetica Neue"/>
            </a:rPr>
            <a:t>Giúp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các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cộng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đồng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trở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nên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lành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mạnh</a:t>
          </a:r>
          <a:r>
            <a:rPr lang="en-US" sz="1600" kern="1200" dirty="0">
              <a:latin typeface="Helvetica Neue"/>
            </a:rPr>
            <a:t> </a:t>
          </a:r>
          <a:r>
            <a:rPr lang="en-US" sz="1600" kern="1200" dirty="0" err="1">
              <a:latin typeface="Helvetica Neue"/>
            </a:rPr>
            <a:t>hơn</a:t>
          </a:r>
          <a:endParaRPr lang="en-US" sz="1600" kern="1200" dirty="0">
            <a:latin typeface="Helvetica Neue"/>
          </a:endParaRPr>
        </a:p>
      </dsp:txBody>
      <dsp:txXfrm>
        <a:off x="4612837" y="260106"/>
        <a:ext cx="1725326" cy="107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03A415-71BD-4290-9E15-EEFCFA176C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0C4D47C-AC4A-4E0E-8F10-D7995E2ED6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F7881-A0AB-42DE-888C-1992CBBC195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DDCAA5-3C38-4C37-B3D5-14F76562AA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13F9518-9D2E-436C-9548-5C6B46F73C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E62F9-975B-4155-A79F-DA3AECA1F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95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54A4F-98CC-4602-97D8-921D5790006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9B0A-64C6-4B15-8E18-F9FBA0AD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5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9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7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0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5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D2376-2824-5745-8EEC-CC600533EC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BEA3CE-7A48-40F7-82A3-5739189BF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457C287-BEF6-4ACD-832D-C40F44D7F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6340C0C-07FA-4257-AA83-4BA08B6B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794C-4827-486A-9250-021E98681046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925D29-47E0-4355-9CFA-7F1D0B04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37B9B9-7F2E-418F-A010-B14FC9FB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A3734-B0AE-42FB-9EC4-50F3B3B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82E915-FAE8-4E53-989F-AF275A676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370C19-D231-4F77-B4BA-C1CB0017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6418C-13EC-4788-BA1B-1B8793C0E452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B43C6F-9E03-4B5B-BFB6-C0D583F0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848A1B-C8F8-4CA2-8535-DDFDDED6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0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4988D73-24D9-4A05-BF66-969111A81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BA976A3-0E5C-426C-A60B-E852E195D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E7D24-04BC-4B58-B3E4-D2C1A3F7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7EF5-9815-4DBD-BF51-668B8DF2856D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93A36D-95AF-4A3B-9BA9-AEBE40B6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FD5233-3E94-45F9-B4FA-AE00B57C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2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36985" y="169710"/>
            <a:ext cx="11120438" cy="121443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953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6688" y="6465094"/>
            <a:ext cx="197264" cy="139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12432" y="6465094"/>
            <a:ext cx="5642810" cy="25638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04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7C6161-EF92-402B-B430-2CD2DBE7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A0C201-3333-4D86-82F8-16C29420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9CBB92-B888-4B71-82B6-1A7F92E0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620A-DF6D-4C2E-9F22-C6331E22E63B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30877-6451-4FEF-B084-BF63C242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A5284A-25DB-49C6-B49D-2D382181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AB8ADF-465A-4B03-8624-F9A2791D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A82BD8-F639-4931-995D-B619B4D64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408FDB-F401-412A-BDE4-57DED01E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BA65-4E93-46E2-84B2-0CF1C1F156A4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589367-00D7-4E58-8AF3-8AD62C00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92EDD4-1582-4A31-A133-04CC80DD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64695-287F-4EA2-94A8-482356A7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77468A-333E-4642-8E47-03983390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E8415-8C63-49F6-A938-1E5C31414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C31CAA-BEE5-4267-B583-64E812A4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0F543-1D28-4001-9118-CDC0C869D63C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F3C790-4B20-4AE2-9623-EFC8EC73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EB6855-221D-4CB1-A8DE-2C49F7AD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000D8-0EC9-4211-948C-23E98F20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F386F6C-7950-4837-A45C-05F44D29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8B64BA-443C-423C-B771-BC937BB3F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474B150-5AE8-43FC-AA2E-2303A5033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D7923CB-AF1E-4D59-9B9B-F44F78669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8AFD531-30D4-4A59-9E20-3796BE4F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A27F-AED1-41E4-B66E-B6C22DABB500}" type="datetime1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6D16007-C6EE-4B61-A330-B74A4443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31AD67F-4665-44B0-804F-19C83F2E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9ABCDC-E424-4544-997E-B9E0A009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718B5A0-6D19-4BD9-A0B7-63493866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97F0-8857-448F-8B6C-847D38F2A904}" type="datetime1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BF0BFA0-4C65-4B34-8483-8AA689FF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82E5C3-98D1-4A45-982C-5725212E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9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42C0C9B-7A5A-40E2-993F-9BA74C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B8DB-FBA6-45E9-A89A-AB9318038FEC}" type="datetime1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74B63FF-AB7B-4490-993A-A87FAE39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355E87-C952-4CDA-BE49-6DC032FB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C708C4-2656-4B2F-A274-A096FE5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96606C-2882-402C-95BA-E14CDF9E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9DD20C-2A07-48C2-97CF-43BBA41E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E21E0B-97E9-4266-8EB1-694FC6C3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805-A5DA-4055-9F16-4937C59C0453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1FA8D8-2CDD-46ED-806B-520EE14B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7BE4C6-625A-4A7B-952A-DFCE9D53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8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945424-92F0-46E8-B4A9-14ABAFC0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D97395E-8E07-443C-96D0-5D868F7EA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08267F4-B82C-43CC-AC20-01A4A0E36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3B856DB-5C07-47AB-B5A5-FC2B03F2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FD24-E03B-4355-9168-C94F804318BB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C227F1-407C-4BF1-8D08-3D0332F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FC47F49-53FE-4B06-9149-27B25896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9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F74443-2515-42EC-999A-4B69F25C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6CDDC5-04A5-4C75-8DCE-D7BC56152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61D9B4-C980-4D8F-9CA4-C980FD80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F2F43-1DB4-406C-853D-F5F5AB0E22F5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58909C-5D48-47B2-8D52-1681BF2B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1C1F34-CDC3-437F-8032-D5942F342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B9E52-0BB8-4C25-9FF8-08E8682D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tiff"/><Relationship Id="rId4" Type="http://schemas.openxmlformats.org/officeDocument/2006/relationships/image" Target="../media/image14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DE6A193-4755-479A-BC6F-A7EBCA73BE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B4B03B6F-AA55-476F-905A-BE5B2C5E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5" y="2001644"/>
            <a:ext cx="3789988" cy="27316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B8B8498-A488-40AF-99EB-F622ED9AD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2F033D07-FE42-4E5C-A00A-FFE1D42C0F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ED3AAF-82A5-4FE2-80A7-7A67BA4E5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71" y="860890"/>
            <a:ext cx="6061795" cy="3072384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latin typeface="Helvetica Neue"/>
              </a:rPr>
              <a:t>Đồ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 smtClean="0">
                <a:latin typeface="Helvetica Neue"/>
              </a:rPr>
              <a:t>Án</a:t>
            </a:r>
            <a:r>
              <a:rPr lang="en-US" sz="5400" dirty="0" smtClean="0">
                <a:latin typeface="Helvetica Neue"/>
              </a:rPr>
              <a:t/>
            </a:r>
            <a:br>
              <a:rPr lang="en-US" sz="5400" dirty="0" smtClean="0">
                <a:latin typeface="Helvetica Neue"/>
              </a:rPr>
            </a:br>
            <a:r>
              <a:rPr lang="en-US" sz="5400" dirty="0" err="1" smtClean="0">
                <a:latin typeface="Helvetica Neue"/>
              </a:rPr>
              <a:t>Quản</a:t>
            </a:r>
            <a:r>
              <a:rPr lang="en-US" sz="5400" dirty="0" smtClean="0">
                <a:latin typeface="Helvetica Neue"/>
              </a:rPr>
              <a:t> </a:t>
            </a:r>
            <a:r>
              <a:rPr lang="en-US" sz="5400" dirty="0" err="1" smtClean="0">
                <a:latin typeface="Helvetica Neue"/>
              </a:rPr>
              <a:t>Lý</a:t>
            </a:r>
            <a:r>
              <a:rPr lang="en-US" sz="5400" dirty="0" smtClean="0">
                <a:latin typeface="Helvetica Neue"/>
              </a:rPr>
              <a:t> </a:t>
            </a:r>
            <a:r>
              <a:rPr lang="en-US" sz="5400" dirty="0" err="1" smtClean="0">
                <a:latin typeface="Helvetica Neue"/>
              </a:rPr>
              <a:t>Thông</a:t>
            </a:r>
            <a:r>
              <a:rPr lang="en-US" sz="5400" dirty="0" smtClean="0">
                <a:latin typeface="Helvetica Neue"/>
              </a:rPr>
              <a:t> Tin</a:t>
            </a:r>
            <a:r>
              <a:rPr lang="en-US" sz="5400" dirty="0" smtClean="0">
                <a:latin typeface="Helvetica Neue"/>
              </a:rPr>
              <a:t> IE103.O11</a:t>
            </a:r>
            <a:endParaRPr lang="en-US" sz="5400" dirty="0"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F482A0-86A0-49A5-9BED-817714A2C14F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2818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F26B43-FB7F-4414-9201-C432F7B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Đối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tượng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tiêu</a:t>
            </a:r>
            <a:endParaRPr lang="en-US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823BEA-BF7F-40DF-AA8F-644ECF6A0408}"/>
              </a:ext>
            </a:extLst>
          </p:cNvPr>
          <p:cNvSpPr txBox="1"/>
          <p:nvPr/>
        </p:nvSpPr>
        <p:spPr>
          <a:xfrm>
            <a:off x="1045030" y="1704076"/>
            <a:ext cx="4049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Helvetica Neue"/>
              </a:rPr>
              <a:t>Đối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tượng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nghiên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cứu</a:t>
            </a:r>
            <a:endParaRPr lang="en-US" sz="2800" dirty="0"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0EF95A-7FD8-4DC0-A40E-BE526669231C}"/>
              </a:ext>
            </a:extLst>
          </p:cNvPr>
          <p:cNvSpPr txBox="1"/>
          <p:nvPr/>
        </p:nvSpPr>
        <p:spPr>
          <a:xfrm>
            <a:off x="6706018" y="1704076"/>
            <a:ext cx="362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Helvetica Neue"/>
              </a:rPr>
              <a:t>Mục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tiêu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nghiên</a:t>
            </a:r>
            <a:r>
              <a:rPr lang="en-US" sz="2800" dirty="0">
                <a:latin typeface="Helvetica Neue"/>
              </a:rPr>
              <a:t> </a:t>
            </a:r>
            <a:r>
              <a:rPr lang="en-US" sz="2800" dirty="0" err="1">
                <a:latin typeface="Helvetica Neue"/>
              </a:rPr>
              <a:t>cứu</a:t>
            </a:r>
            <a:endParaRPr lang="en-US" sz="2800" dirty="0">
              <a:latin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6EA754-A5AA-43B7-BDCD-E46C0F92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67" y="2484330"/>
            <a:ext cx="3162247" cy="32913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5EE7DD5-3E0E-4125-B149-3185847548C5}"/>
              </a:ext>
            </a:extLst>
          </p:cNvPr>
          <p:cNvCxnSpPr>
            <a:cxnSpLocks/>
          </p:cNvCxnSpPr>
          <p:nvPr/>
        </p:nvCxnSpPr>
        <p:spPr>
          <a:xfrm>
            <a:off x="880843" y="1560352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xmlns="" id="{89CEB465-C032-481D-AB97-C8D26B4F72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6577" y="2885915"/>
          <a:ext cx="6371492" cy="140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F428C9-40CE-4FDF-BDE1-CD021CE91D76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0990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10EE02-AD73-4F35-8002-80EFC2324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01"/>
            <a:ext cx="10515600" cy="1094559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nghiên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cứu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quan</a:t>
            </a:r>
            <a:endParaRPr lang="en-US" dirty="0">
              <a:latin typeface="Helvetica Neue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xmlns="" id="{ED6A53FB-0200-4409-B1BF-542E54DA2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65008"/>
              </p:ext>
            </p:extLst>
          </p:nvPr>
        </p:nvGraphicFramePr>
        <p:xfrm>
          <a:off x="373673" y="1017187"/>
          <a:ext cx="11444654" cy="5151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927">
                  <a:extLst>
                    <a:ext uri="{9D8B030D-6E8A-4147-A177-3AD203B41FA5}">
                      <a16:colId xmlns:a16="http://schemas.microsoft.com/office/drawing/2014/main" xmlns="" val="3783136857"/>
                    </a:ext>
                  </a:extLst>
                </a:gridCol>
                <a:gridCol w="3103685">
                  <a:extLst>
                    <a:ext uri="{9D8B030D-6E8A-4147-A177-3AD203B41FA5}">
                      <a16:colId xmlns:a16="http://schemas.microsoft.com/office/drawing/2014/main" xmlns="" val="4183240826"/>
                    </a:ext>
                  </a:extLst>
                </a:gridCol>
                <a:gridCol w="2048607">
                  <a:extLst>
                    <a:ext uri="{9D8B030D-6E8A-4147-A177-3AD203B41FA5}">
                      <a16:colId xmlns:a16="http://schemas.microsoft.com/office/drawing/2014/main" xmlns="" val="4149616556"/>
                    </a:ext>
                  </a:extLst>
                </a:gridCol>
                <a:gridCol w="1212913">
                  <a:extLst>
                    <a:ext uri="{9D8B030D-6E8A-4147-A177-3AD203B41FA5}">
                      <a16:colId xmlns:a16="http://schemas.microsoft.com/office/drawing/2014/main" xmlns="" val="3402931768"/>
                    </a:ext>
                  </a:extLst>
                </a:gridCol>
                <a:gridCol w="2938522">
                  <a:extLst>
                    <a:ext uri="{9D8B030D-6E8A-4147-A177-3AD203B41FA5}">
                      <a16:colId xmlns:a16="http://schemas.microsoft.com/office/drawing/2014/main" xmlns="" val="1345879132"/>
                    </a:ext>
                  </a:extLst>
                </a:gridCol>
              </a:tblGrid>
              <a:tr h="6087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Chủ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Năm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Đặc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trưng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4419446"/>
                  </a:ext>
                </a:extLst>
              </a:tr>
              <a:tr h="14926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Telling apart tweets associated with controversial versus non-controversial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A. </a:t>
                      </a:r>
                      <a:r>
                        <a:rPr lang="en-US" dirty="0" err="1"/>
                        <a:t>Addawood</a:t>
                      </a:r>
                      <a:r>
                        <a:rPr lang="en-US" dirty="0"/>
                        <a:t>, R. </a:t>
                      </a:r>
                      <a:r>
                        <a:rPr lang="en-US" dirty="0" err="1"/>
                        <a:t>Rezapour</a:t>
                      </a:r>
                      <a:r>
                        <a:rPr lang="en-US" dirty="0"/>
                        <a:t>, O. </a:t>
                      </a:r>
                      <a:r>
                        <a:rPr lang="en-US" dirty="0" err="1"/>
                        <a:t>Abdar</a:t>
                      </a:r>
                      <a:r>
                        <a:rPr lang="en-US" dirty="0"/>
                        <a:t>, and J. </a:t>
                      </a:r>
                      <a:r>
                        <a:rPr lang="en-US" dirty="0" err="1"/>
                        <a:t>Diesner</a:t>
                      </a:r>
                      <a:r>
                        <a:rPr lang="en-US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Emphatic Features, Language-Specific Features,</a:t>
                      </a:r>
                    </a:p>
                    <a:p>
                      <a:pPr algn="l"/>
                      <a:r>
                        <a:rPr lang="en-US" dirty="0"/>
                        <a:t>Twitter-Specific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3690071"/>
                  </a:ext>
                </a:extLst>
              </a:tr>
              <a:tr h="1446011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vi </a:t>
                      </a:r>
                      <a:r>
                        <a:rPr lang="en-US" dirty="0" err="1"/>
                        <a:t>quấy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bắt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Stfu noob!: predicting crowdsourced decisions on toxic behavior in online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J. Blackburn and H. Kwak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number of matches reported, valence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83491"/>
                  </a:ext>
                </a:extLst>
              </a:tr>
              <a:tr h="1572451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Nghiên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cứu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nói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thù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hội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 and them: identifying cyber hate on twitter across multiple protected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P. </a:t>
                      </a:r>
                      <a:r>
                        <a:rPr lang="en-US" dirty="0" err="1"/>
                        <a:t>Burnap</a:t>
                      </a:r>
                      <a:r>
                        <a:rPr lang="en-US" dirty="0"/>
                        <a:t> and M. L. Williams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Hateful words rate, meaning of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55079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42F102-44C7-4911-B809-E601F0545A7F}"/>
              </a:ext>
            </a:extLst>
          </p:cNvPr>
          <p:cNvSpPr txBox="1"/>
          <p:nvPr/>
        </p:nvSpPr>
        <p:spPr>
          <a:xfrm>
            <a:off x="11458330" y="6321669"/>
            <a:ext cx="56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6637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02852"/>
            <a:ext cx="10515600" cy="7794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Phân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xung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đột</a:t>
            </a:r>
            <a:endParaRPr lang="en-US" dirty="0">
              <a:latin typeface="Helvetica Neue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47583" y="1735330"/>
            <a:ext cx="9296831" cy="2996320"/>
            <a:chOff x="1447584" y="1972722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584" y="1972722"/>
              <a:ext cx="9296831" cy="299632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430378" y="3190560"/>
              <a:ext cx="926433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 rot="18316201">
            <a:off x="1051568" y="5141228"/>
            <a:ext cx="1937234" cy="769436"/>
          </a:xfrm>
          <a:prstGeom prst="rightArrow">
            <a:avLst>
              <a:gd name="adj1" fmla="val 50000"/>
              <a:gd name="adj2" fmla="val 69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C476BA-CB46-4127-8CC7-0472B5B47873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3530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nitiation: Which communities start conflicts?"/>
          <p:cNvSpPr txBox="1">
            <a:spLocks noGrp="1"/>
          </p:cNvSpPr>
          <p:nvPr>
            <p:ph type="title"/>
          </p:nvPr>
        </p:nvSpPr>
        <p:spPr>
          <a:xfrm>
            <a:off x="300789" y="0"/>
            <a:ext cx="11659563" cy="1007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nào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tham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gia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vào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sz="4400" dirty="0">
                <a:latin typeface="Helvetica Neue" charset="0"/>
                <a:ea typeface="Helvetica Neue" charset="0"/>
                <a:cs typeface="Helvetica Neue" charset="0"/>
              </a:rPr>
              <a:t>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4545" y="1918086"/>
            <a:ext cx="6308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Question: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dễ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, hay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chỉ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ở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40734" y="1308731"/>
            <a:ext cx="4728410" cy="5330127"/>
            <a:chOff x="6894095" y="1299939"/>
            <a:chExt cx="4728410" cy="5330127"/>
          </a:xfrm>
        </p:grpSpPr>
        <p:sp>
          <p:nvSpPr>
            <p:cNvPr id="52" name="TextBox 51"/>
            <p:cNvSpPr txBox="1"/>
            <p:nvPr/>
          </p:nvSpPr>
          <p:spPr>
            <a:xfrm>
              <a:off x="9006728" y="5869430"/>
              <a:ext cx="261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Community nodes</a:t>
              </a:r>
            </a:p>
          </p:txBody>
        </p:sp>
        <p:pic>
          <p:nvPicPr>
            <p:cNvPr id="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1718436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/>
            <p:cNvCxnSpPr>
              <a:stCxn id="8" idx="3"/>
            </p:cNvCxnSpPr>
            <p:nvPr/>
          </p:nvCxnSpPr>
          <p:spPr>
            <a:xfrm flipV="1">
              <a:off x="7625240" y="1804738"/>
              <a:ext cx="1927834" cy="1304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9694038" y="1595128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8" idx="3"/>
            </p:cNvCxnSpPr>
            <p:nvPr/>
          </p:nvCxnSpPr>
          <p:spPr>
            <a:xfrm>
              <a:off x="7625240" y="1935197"/>
              <a:ext cx="2000917" cy="9281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9715953" y="2612564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2732880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V="1">
              <a:off x="7625240" y="2900471"/>
              <a:ext cx="2000917" cy="491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3747324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4761768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1718" y="5695917"/>
              <a:ext cx="433522" cy="433522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26" name="Straight Arrow Connector 25"/>
            <p:cNvCxnSpPr>
              <a:stCxn id="18" idx="3"/>
            </p:cNvCxnSpPr>
            <p:nvPr/>
          </p:nvCxnSpPr>
          <p:spPr>
            <a:xfrm>
              <a:off x="7625240" y="2949641"/>
              <a:ext cx="1927834" cy="936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9694038" y="3631904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715952" y="4796615"/>
              <a:ext cx="411607" cy="41921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22" idx="3"/>
            </p:cNvCxnSpPr>
            <p:nvPr/>
          </p:nvCxnSpPr>
          <p:spPr>
            <a:xfrm>
              <a:off x="7625240" y="3964085"/>
              <a:ext cx="2000917" cy="10144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3"/>
            </p:cNvCxnSpPr>
            <p:nvPr/>
          </p:nvCxnSpPr>
          <p:spPr>
            <a:xfrm>
              <a:off x="7625240" y="4978529"/>
              <a:ext cx="1927834" cy="276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3"/>
            </p:cNvCxnSpPr>
            <p:nvPr/>
          </p:nvCxnSpPr>
          <p:spPr>
            <a:xfrm flipV="1">
              <a:off x="7625240" y="5065566"/>
              <a:ext cx="2000917" cy="8471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2" idx="3"/>
            </p:cNvCxnSpPr>
            <p:nvPr/>
          </p:nvCxnSpPr>
          <p:spPr>
            <a:xfrm flipV="1">
              <a:off x="7625240" y="3904743"/>
              <a:ext cx="1927834" cy="593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8" idx="3"/>
            </p:cNvCxnSpPr>
            <p:nvPr/>
          </p:nvCxnSpPr>
          <p:spPr>
            <a:xfrm flipV="1">
              <a:off x="7625240" y="1935197"/>
              <a:ext cx="1927834" cy="10144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</p:cNvCxnSpPr>
            <p:nvPr/>
          </p:nvCxnSpPr>
          <p:spPr>
            <a:xfrm flipV="1">
              <a:off x="7625240" y="3904743"/>
              <a:ext cx="1927834" cy="10737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894095" y="6260734"/>
              <a:ext cx="188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" charset="0"/>
                  <a:ea typeface="Helvetica Neue" charset="0"/>
                  <a:cs typeface="Helvetica Neue" charset="0"/>
                </a:rPr>
                <a:t>User nodes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66030" y="1299939"/>
              <a:ext cx="1719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 Neue" charset="0"/>
                  <a:ea typeface="Helvetica Neue" charset="0"/>
                  <a:cs typeface="Helvetica Neue" charset="0"/>
                </a:rPr>
                <a:t>Posting </a:t>
              </a:r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edges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31127" y="4031973"/>
            <a:ext cx="58929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pháp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thị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user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community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848034-D7DA-4C7F-8252-E68ED735D09B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60953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redditmap_new.pdf" descr="redditmap_new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4" y="177003"/>
            <a:ext cx="6726876" cy="64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7555832" y="501856"/>
            <a:ext cx="46361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Dot 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Blue dot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ít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Red dot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95670" y="3844149"/>
            <a:ext cx="4235361" cy="1185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1%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bắt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đầu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74%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9260" y="5253673"/>
            <a:ext cx="4632401" cy="110247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tập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trung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ở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nhất</a:t>
            </a: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định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041E16-1CC4-4782-899C-75DB4E111B30}"/>
              </a:ext>
            </a:extLst>
          </p:cNvPr>
          <p:cNvSpPr txBox="1"/>
          <p:nvPr/>
        </p:nvSpPr>
        <p:spPr>
          <a:xfrm>
            <a:off x="11540929" y="6349784"/>
            <a:ext cx="53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743512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nitiation: Which communities start conflicts?"/>
          <p:cNvSpPr txBox="1">
            <a:spLocks noGrp="1"/>
          </p:cNvSpPr>
          <p:nvPr>
            <p:ph type="title"/>
          </p:nvPr>
        </p:nvSpPr>
        <p:spPr>
          <a:xfrm>
            <a:off x="300789" y="0"/>
            <a:ext cx="11659563" cy="1007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ai?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042" y="1050845"/>
            <a:ext cx="11273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Question: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ngẫu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hay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mối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quan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hệ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nguồn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5221" y="5400878"/>
            <a:ext cx="6470698" cy="113466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giống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nhau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nguy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xảy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càng</a:t>
            </a:r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cao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042" y="2565028"/>
            <a:ext cx="11563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Giải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pháp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TF-IDF similarity value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800100" lvl="1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Tạo vectơ từ cho từng cộng đồng từ các bài đăn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g</a:t>
            </a:r>
          </a:p>
          <a:p>
            <a:pPr marL="800100" lvl="1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Tính toán độ tương đồng giữa nguồn và cộng đồng đích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TF-IDF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càng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cao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nguy cơ xảy ra xung đột càng lớn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5ABB4D-D1AA-4BEE-80C0-E28CCCACA3DD}"/>
              </a:ext>
            </a:extLst>
          </p:cNvPr>
          <p:cNvSpPr txBox="1"/>
          <p:nvPr/>
        </p:nvSpPr>
        <p:spPr>
          <a:xfrm>
            <a:off x="11519876" y="6163408"/>
            <a:ext cx="525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711975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8F8469-6C23-4476-983C-BBF1D24522C7}"/>
              </a:ext>
            </a:extLst>
          </p:cNvPr>
          <p:cNvSpPr txBox="1"/>
          <p:nvPr/>
        </p:nvSpPr>
        <p:spPr>
          <a:xfrm>
            <a:off x="6265086" y="2146776"/>
            <a:ext cx="5223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</a:rPr>
              <a:t>Li</a:t>
            </a:r>
            <a:r>
              <a:rPr lang="vi-VN" sz="2400" dirty="0" err="1">
                <a:latin typeface="Helvetica Neue"/>
              </a:rPr>
              <a:t>ên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kết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chéo</a:t>
            </a:r>
            <a:r>
              <a:rPr lang="vi-VN" sz="2400" dirty="0">
                <a:latin typeface="Helvetica Neue"/>
              </a:rPr>
              <a:t> </a:t>
            </a:r>
            <a:r>
              <a:rPr lang="vi-VN" sz="2400" dirty="0" err="1">
                <a:latin typeface="Helvetica Neue"/>
              </a:rPr>
              <a:t>đư</a:t>
            </a:r>
            <a:r>
              <a:rPr lang="en-US" sz="2400" dirty="0">
                <a:latin typeface="Helvetica Neue"/>
              </a:rPr>
              <a:t>ợ</a:t>
            </a:r>
            <a:r>
              <a:rPr lang="vi-VN" sz="2400" dirty="0">
                <a:latin typeface="Helvetica Neue"/>
              </a:rPr>
              <a:t>c </a:t>
            </a:r>
            <a:r>
              <a:rPr lang="vi-VN" sz="2400" dirty="0" err="1">
                <a:latin typeface="Helvetica Neue"/>
              </a:rPr>
              <a:t>tạo</a:t>
            </a:r>
            <a:r>
              <a:rPr lang="en-US" sz="2400" dirty="0">
                <a:latin typeface="Helvetica Neue"/>
              </a:rPr>
              <a:t> ra</a:t>
            </a:r>
            <a:r>
              <a:rPr lang="vi-VN" sz="2400" dirty="0">
                <a:latin typeface="Helvetica Neue"/>
              </a:rPr>
              <a:t> bởi những người dùng hoạt động thường xuyên</a:t>
            </a:r>
            <a:r>
              <a:rPr lang="en-US" sz="2400" dirty="0">
                <a:latin typeface="Helvetica Neue"/>
              </a:rPr>
              <a:t>.</a:t>
            </a:r>
            <a:endParaRPr lang="vi-VN" sz="2400" b="0" u="none" strike="noStrike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E45B58-E172-49B6-9E42-7229B0C2D2FF}"/>
              </a:ext>
            </a:extLst>
          </p:cNvPr>
          <p:cNvSpPr txBox="1"/>
          <p:nvPr/>
        </p:nvSpPr>
        <p:spPr>
          <a:xfrm>
            <a:off x="6265086" y="3755132"/>
            <a:ext cx="5167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Helvetica Neue"/>
              </a:rPr>
              <a:t>Tuy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nhiên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những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người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tham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gia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vào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sự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xung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đột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lại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là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những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người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hoạt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động</a:t>
            </a:r>
            <a:r>
              <a:rPr lang="en-US" sz="2400" dirty="0">
                <a:latin typeface="Helvetica Neue"/>
              </a:rPr>
              <a:t> </a:t>
            </a:r>
            <a:r>
              <a:rPr lang="en-US" sz="2400" dirty="0" err="1">
                <a:latin typeface="Helvetica Neue"/>
              </a:rPr>
              <a:t>ít</a:t>
            </a:r>
            <a:r>
              <a:rPr lang="en-US" sz="2400" dirty="0">
                <a:latin typeface="Helvetica Neue"/>
              </a:rPr>
              <a:t> </a:t>
            </a:r>
            <a:endParaRPr lang="vi-VN" sz="2400" dirty="0">
              <a:latin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6B71F9C-F822-421C-A0D8-4C237042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6" y="2364860"/>
            <a:ext cx="5831810" cy="25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itiation: Which communities start conflicts?">
            <a:extLst>
              <a:ext uri="{FF2B5EF4-FFF2-40B4-BE49-F238E27FC236}">
                <a16:creationId xmlns:a16="http://schemas.microsoft.com/office/drawing/2014/main" xmlns="" id="{6501E1F9-691D-4CA4-A9BF-1F41DED2E0DB}"/>
              </a:ext>
            </a:extLst>
          </p:cNvPr>
          <p:cNvSpPr txBox="1">
            <a:spLocks/>
          </p:cNvSpPr>
          <p:nvPr/>
        </p:nvSpPr>
        <p:spPr>
          <a:xfrm>
            <a:off x="266218" y="131530"/>
            <a:ext cx="11659563" cy="100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Ai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khởi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xướng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AE68A7-62E5-4C57-8371-AC9CC8F29E3E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00053006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743"/>
            <a:ext cx="10515600" cy="779463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3505537">
            <a:off x="5587673" y="4135938"/>
            <a:ext cx="1937234" cy="89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38819" y="914684"/>
            <a:ext cx="9296831" cy="2996320"/>
            <a:chOff x="1398977" y="1519198"/>
            <a:chExt cx="9296831" cy="2996320"/>
          </a:xfrm>
        </p:grpSpPr>
        <p:grpSp>
          <p:nvGrpSpPr>
            <p:cNvPr id="8" name="Group 7"/>
            <p:cNvGrpSpPr/>
            <p:nvPr/>
          </p:nvGrpSpPr>
          <p:grpSpPr>
            <a:xfrm>
              <a:off x="1398977" y="1519198"/>
              <a:ext cx="9296831" cy="2996320"/>
              <a:chOff x="1805591" y="2742547"/>
              <a:chExt cx="8206511" cy="24866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591" y="2742547"/>
                <a:ext cx="8206511" cy="248662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715739" y="2852814"/>
                <a:ext cx="519779" cy="33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145667" y="2842829"/>
                <a:ext cx="416688" cy="33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2381568" y="2749147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13238" y="3744134"/>
            <a:ext cx="4048609" cy="30037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C6E0C6-9BAE-411F-A55A-15273DEE3150}"/>
              </a:ext>
            </a:extLst>
          </p:cNvPr>
          <p:cNvSpPr txBox="1"/>
          <p:nvPr/>
        </p:nvSpPr>
        <p:spPr>
          <a:xfrm>
            <a:off x="11519876" y="6163408"/>
            <a:ext cx="51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222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518513" y="201450"/>
            <a:ext cx="10991088" cy="784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dẫn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đến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7" name="pasted-image.tiff" descr="pasted-image.tiff">
            <a:extLst>
              <a:ext uri="{FF2B5EF4-FFF2-40B4-BE49-F238E27FC236}">
                <a16:creationId xmlns:a16="http://schemas.microsoft.com/office/drawing/2014/main" xmlns="" id="{EB20E59C-33CB-41F2-BA94-48864752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3107" y="1916909"/>
            <a:ext cx="4618078" cy="33989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ED691F-2EBD-4637-8D27-9524A4092A8A}"/>
              </a:ext>
            </a:extLst>
          </p:cNvPr>
          <p:cNvSpPr txBox="1"/>
          <p:nvPr/>
        </p:nvSpPr>
        <p:spPr>
          <a:xfrm>
            <a:off x="6402263" y="2228671"/>
            <a:ext cx="4537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ình luận có nhiều khả năng chứa các từ ngữ tức giận hơn (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cao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44%)</a:t>
            </a:r>
            <a:endParaRPr lang="en-US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E753AD9-DD53-4616-AD33-CF33EA5AFD89}"/>
              </a:ext>
            </a:extLst>
          </p:cNvPr>
          <p:cNvSpPr txBox="1"/>
          <p:nvPr/>
        </p:nvSpPr>
        <p:spPr>
          <a:xfrm>
            <a:off x="6402264" y="3921603"/>
            <a:ext cx="453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vi-VN" sz="2400" dirty="0"/>
              <a:t>ó khả năng bị xóa bình luận cao hơn 25 lần.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400361-DE15-4DB3-B7C8-8D83FB5B1810}"/>
              </a:ext>
            </a:extLst>
          </p:cNvPr>
          <p:cNvSpPr txBox="1"/>
          <p:nvPr/>
        </p:nvSpPr>
        <p:spPr>
          <a:xfrm>
            <a:off x="11519876" y="6163408"/>
            <a:ext cx="578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17746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719259" y="160001"/>
            <a:ext cx="10991088" cy="7846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Attacker-Defender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8445" y="4428092"/>
            <a:ext cx="5311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thiết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2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and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yếu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cùng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loại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4" y="130965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52004" y="13324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7000711" y="1943628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45" y="266026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" name="Straight Arrow Connector 10"/>
          <p:cNvCxnSpPr>
            <a:stCxn id="10" idx="3"/>
            <a:endCxn id="18" idx="1"/>
          </p:cNvCxnSpPr>
          <p:nvPr/>
        </p:nvCxnSpPr>
        <p:spPr>
          <a:xfrm>
            <a:off x="7121967" y="2877021"/>
            <a:ext cx="653119" cy="59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3"/>
          </p:cNvCxnSpPr>
          <p:nvPr/>
        </p:nvCxnSpPr>
        <p:spPr>
          <a:xfrm flipH="1" flipV="1">
            <a:off x="7123676" y="1526413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64" y="1523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Arrow Connector 14"/>
          <p:cNvCxnSpPr>
            <a:stCxn id="14" idx="3"/>
            <a:endCxn id="6" idx="1"/>
          </p:cNvCxnSpPr>
          <p:nvPr/>
        </p:nvCxnSpPr>
        <p:spPr>
          <a:xfrm flipV="1">
            <a:off x="8728686" y="1549169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86" y="271987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08844" y="17659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>
            <a:endCxn id="23" idx="3"/>
          </p:cNvCxnSpPr>
          <p:nvPr/>
        </p:nvCxnSpPr>
        <p:spPr>
          <a:xfrm flipH="1">
            <a:off x="9984149" y="2192159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50627" y="2298958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5216" y="2712479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84289" y="316201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Arrow Connector 25"/>
          <p:cNvCxnSpPr/>
          <p:nvPr/>
        </p:nvCxnSpPr>
        <p:spPr>
          <a:xfrm flipV="1">
            <a:off x="10871977" y="2349320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9984149" y="2719873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010157" y="3075456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119103" y="2020617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9993" y="4428453"/>
            <a:ext cx="5690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thiết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1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qua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865259" y="1765930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3" idx="1"/>
          </p:cNvCxnSpPr>
          <p:nvPr/>
        </p:nvCxnSpPr>
        <p:spPr>
          <a:xfrm flipH="1" flipV="1">
            <a:off x="8728687" y="2007579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3"/>
            <a:endCxn id="20" idx="1"/>
          </p:cNvCxnSpPr>
          <p:nvPr/>
        </p:nvCxnSpPr>
        <p:spPr>
          <a:xfrm>
            <a:off x="9885526" y="1549169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17" y="335092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7397" y="138323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1" name="Straight Arrow Connector 60"/>
          <p:cNvCxnSpPr/>
          <p:nvPr/>
        </p:nvCxnSpPr>
        <p:spPr>
          <a:xfrm flipH="1">
            <a:off x="996104" y="1994455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8" y="271108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Straight Arrow Connector 63"/>
          <p:cNvCxnSpPr>
            <a:endCxn id="62" idx="3"/>
          </p:cNvCxnSpPr>
          <p:nvPr/>
        </p:nvCxnSpPr>
        <p:spPr>
          <a:xfrm flipH="1" flipV="1">
            <a:off x="1119069" y="1577240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57" y="157405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>
            <a:stCxn id="71" idx="3"/>
          </p:cNvCxnSpPr>
          <p:nvPr/>
        </p:nvCxnSpPr>
        <p:spPr>
          <a:xfrm flipV="1">
            <a:off x="2724079" y="1599996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78" y="189008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479" y="283948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/>
          <p:cNvCxnSpPr/>
          <p:nvPr/>
        </p:nvCxnSpPr>
        <p:spPr>
          <a:xfrm flipH="1">
            <a:off x="3979542" y="2242986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6020" y="2349785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50609" y="276330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825" y="129509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3" name="Straight Arrow Connector 72"/>
          <p:cNvCxnSpPr/>
          <p:nvPr/>
        </p:nvCxnSpPr>
        <p:spPr>
          <a:xfrm flipV="1">
            <a:off x="4867370" y="2400147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3979542" y="2770700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005550" y="3126283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114496" y="2071444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60652" y="1816757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724080" y="2058406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7" idx="1"/>
          </p:cNvCxnSpPr>
          <p:nvPr/>
        </p:nvCxnSpPr>
        <p:spPr>
          <a:xfrm>
            <a:off x="3880919" y="1599996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8" idx="1"/>
          </p:cNvCxnSpPr>
          <p:nvPr/>
        </p:nvCxnSpPr>
        <p:spPr>
          <a:xfrm>
            <a:off x="1100161" y="2924567"/>
            <a:ext cx="670318" cy="131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59" idx="1"/>
          </p:cNvCxnSpPr>
          <p:nvPr/>
        </p:nvCxnSpPr>
        <p:spPr>
          <a:xfrm>
            <a:off x="2321227" y="3104566"/>
            <a:ext cx="1221690" cy="463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70" idx="2"/>
          </p:cNvCxnSpPr>
          <p:nvPr/>
        </p:nvCxnSpPr>
        <p:spPr>
          <a:xfrm flipV="1">
            <a:off x="3729789" y="2783307"/>
            <a:ext cx="32992" cy="489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72" y="6060440"/>
            <a:ext cx="433522" cy="4335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2353039" y="6092535"/>
            <a:ext cx="211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Attacker node</a:t>
            </a:r>
            <a:endParaRPr lang="en-US" sz="2400" dirty="0"/>
          </a:p>
        </p:txBody>
      </p:sp>
      <p:pic>
        <p:nvPicPr>
          <p:cNvPr id="5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30585" y="6060440"/>
            <a:ext cx="433522" cy="43352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Rectangle 53"/>
          <p:cNvSpPr/>
          <p:nvPr/>
        </p:nvSpPr>
        <p:spPr>
          <a:xfrm>
            <a:off x="5226972" y="6077404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 node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308573" y="6077404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Chú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thích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79E0DCA2-245C-4F74-B222-551294B9A462}"/>
              </a:ext>
            </a:extLst>
          </p:cNvPr>
          <p:cNvSpPr txBox="1"/>
          <p:nvPr/>
        </p:nvSpPr>
        <p:spPr>
          <a:xfrm>
            <a:off x="11561386" y="6154616"/>
            <a:ext cx="52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6179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3AA89-812D-480D-A3E9-BF47425A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  <a:latin typeface="Helvetica Neue"/>
              </a:rPr>
              <a:t>Thành</a:t>
            </a:r>
            <a:r>
              <a:rPr lang="en-US" sz="40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elvetica Neue"/>
              </a:rPr>
              <a:t>viên</a:t>
            </a:r>
            <a:r>
              <a:rPr lang="en-US" sz="4000" dirty="0">
                <a:solidFill>
                  <a:srgbClr val="FFFFFF"/>
                </a:solidFill>
                <a:latin typeface="Helvetica Neue"/>
              </a:rPr>
              <a:t/>
            </a:r>
            <a:br>
              <a:rPr lang="en-US" sz="4000" dirty="0">
                <a:solidFill>
                  <a:srgbClr val="FFFFFF"/>
                </a:solidFill>
                <a:latin typeface="Helvetica Neue"/>
              </a:rPr>
            </a:br>
            <a:r>
              <a:rPr lang="en-US" sz="4000" dirty="0" err="1" smtClean="0">
                <a:solidFill>
                  <a:srgbClr val="FFFFFF"/>
                </a:solidFill>
                <a:latin typeface="Helvetica Neue"/>
              </a:rPr>
              <a:t>Nhóm</a:t>
            </a:r>
            <a:r>
              <a:rPr lang="en-US" sz="4000" dirty="0" smtClean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Helvetica Neue"/>
              </a:rPr>
              <a:t>6</a:t>
            </a:r>
            <a:endParaRPr lang="en-US" sz="4000" dirty="0">
              <a:solidFill>
                <a:srgbClr val="FFFFFF"/>
              </a:solidFill>
              <a:latin typeface="Helvetica Neue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xmlns="" id="{4706D1C6-4BB4-4ACA-BF51-4251B1201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767624"/>
              </p:ext>
            </p:extLst>
          </p:nvPr>
        </p:nvGraphicFramePr>
        <p:xfrm>
          <a:off x="5027001" y="128884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0A04AF-E638-4211-9003-E97E2DBC4F2A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32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eraction: What happens during conflicts?"/>
          <p:cNvSpPr txBox="1">
            <a:spLocks/>
          </p:cNvSpPr>
          <p:nvPr/>
        </p:nvSpPr>
        <p:spPr>
          <a:xfrm>
            <a:off x="601826" y="196096"/>
            <a:ext cx="10991088" cy="784646"/>
          </a:xfrm>
          <a:prstGeom prst="rect">
            <a:avLst/>
          </a:prstGeom>
        </p:spPr>
        <p:txBody>
          <a:bodyPr vert="horz" lIns="0" tIns="0" rIns="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Hiệu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ứng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huy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2718" y="1290812"/>
            <a:ext cx="6429804" cy="5388907"/>
            <a:chOff x="-278598" y="1645658"/>
            <a:chExt cx="6429804" cy="5388907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2111466" y="4020312"/>
              <a:ext cx="3310926" cy="47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>
              <a:off x="2102322" y="1645920"/>
              <a:ext cx="9144" cy="3072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102322" y="4718304"/>
              <a:ext cx="3411510" cy="1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2614386" y="1987296"/>
              <a:ext cx="502920" cy="2724912"/>
            </a:xfrm>
            <a:prstGeom prst="rect">
              <a:avLst/>
            </a:prstGeom>
            <a:solidFill>
              <a:srgbClr val="DB01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99840" y="4251960"/>
              <a:ext cx="502920" cy="4602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69582" y="4817229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Attackers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47509" y="1645658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0.20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10215" y="2408825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06601" y="3155942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19359" y="3858244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7428" y="4473107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0.00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 flipV="1">
              <a:off x="2116700" y="1858608"/>
              <a:ext cx="3241684" cy="912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097088" y="3349752"/>
              <a:ext cx="3325304" cy="1068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109304" y="2583361"/>
              <a:ext cx="3313088" cy="557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-278598" y="3155942"/>
              <a:ext cx="17429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Average </a:t>
              </a:r>
            </a:p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A-PageRank Score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2496" y="4810166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Defenders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3785" y="5095573"/>
              <a:ext cx="541742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Attackers </a:t>
              </a:r>
              <a:r>
                <a:rPr lang="vi-VN" sz="2400" dirty="0">
                  <a:latin typeface="Helvetica Neue" charset="0"/>
                  <a:ea typeface="Helvetica Neue" charset="0"/>
                  <a:cs typeface="Helvetica Neue" charset="0"/>
                </a:rPr>
                <a:t>có điểm A-PageRank trung bình cao 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defenders.</a:t>
              </a:r>
            </a:p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</a:p>
            <a:p>
              <a:pPr algn="ctr"/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Vì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vậy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, attackers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gần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gũi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với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attackers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khác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29712" y="1260014"/>
            <a:ext cx="6404790" cy="5731138"/>
            <a:chOff x="5503011" y="1570833"/>
            <a:chExt cx="6404790" cy="5731138"/>
          </a:xfrm>
        </p:grpSpPr>
        <p:sp>
          <p:nvSpPr>
            <p:cNvPr id="38" name="TextBox 37"/>
            <p:cNvSpPr txBox="1"/>
            <p:nvPr/>
          </p:nvSpPr>
          <p:spPr>
            <a:xfrm>
              <a:off x="6360235" y="4993647"/>
              <a:ext cx="55475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có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điểm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D-PageRank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trung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bình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cao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attackers. </a:t>
              </a:r>
            </a:p>
            <a:p>
              <a:pPr algn="ctr"/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/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Vì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vậy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, 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gần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gũi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hơn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với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 defenders </a:t>
              </a:r>
              <a:r>
                <a:rPr lang="en-US" sz="2400" dirty="0" err="1">
                  <a:latin typeface="Helvetica Neue" charset="0"/>
                  <a:ea typeface="Helvetica Neue" charset="0"/>
                  <a:cs typeface="Helvetica Neue" charset="0"/>
                </a:rPr>
                <a:t>khác</a:t>
              </a:r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</a:p>
            <a:p>
              <a:pPr algn="ctr"/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8003449" y="3945487"/>
              <a:ext cx="3310926" cy="47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994305" y="1571095"/>
              <a:ext cx="9144" cy="3072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7994305" y="4643479"/>
              <a:ext cx="3411510" cy="1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8506369" y="4076283"/>
              <a:ext cx="502920" cy="561100"/>
            </a:xfrm>
            <a:prstGeom prst="rect">
              <a:avLst/>
            </a:prstGeom>
            <a:solidFill>
              <a:srgbClr val="DB01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991823" y="3635104"/>
              <a:ext cx="502920" cy="10143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05811" y="4730989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Attackers</a:t>
              </a:r>
              <a:endParaRPr lang="en-US" sz="1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39492" y="1570833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0.20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02198" y="2334000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98584" y="3081117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0.10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11342" y="3783419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09411" y="4398282"/>
              <a:ext cx="722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0.00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 flipV="1">
              <a:off x="8008683" y="1783783"/>
              <a:ext cx="3241684" cy="912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989071" y="3274927"/>
              <a:ext cx="3325304" cy="1068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001287" y="2508536"/>
              <a:ext cx="3313088" cy="557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503011" y="3108282"/>
              <a:ext cx="17782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Helvetica Neue" charset="0"/>
                  <a:ea typeface="Helvetica Neue" charset="0"/>
                  <a:cs typeface="Helvetica Neue" charset="0"/>
                </a:rPr>
                <a:t>Average </a:t>
              </a:r>
            </a:p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D-PageRank Score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363985" y="4718797"/>
              <a:ext cx="18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 charset="0"/>
                  <a:ea typeface="Helvetica Neue" charset="0"/>
                  <a:cs typeface="Helvetica Neue" charset="0"/>
                </a:rPr>
                <a:t>Defenders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B36538C-C537-4324-AE46-94093D582868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131781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Interaction: What happens during conflicts?"/>
          <p:cNvSpPr txBox="1">
            <a:spLocks noGrp="1"/>
          </p:cNvSpPr>
          <p:nvPr>
            <p:ph type="title"/>
          </p:nvPr>
        </p:nvSpPr>
        <p:spPr>
          <a:xfrm>
            <a:off x="719259" y="160001"/>
            <a:ext cx="10991088" cy="7846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Hiệu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ứng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huy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cực</a:t>
            </a:r>
            <a:endParaRPr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5725" y="3939599"/>
            <a:ext cx="5647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thuyết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2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and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yếu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cùng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loại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54" y="130965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52004" y="13324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7000711" y="1943628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45" y="266026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" name="Straight Arrow Connector 10"/>
          <p:cNvCxnSpPr>
            <a:stCxn id="10" idx="3"/>
            <a:endCxn id="18" idx="1"/>
          </p:cNvCxnSpPr>
          <p:nvPr/>
        </p:nvCxnSpPr>
        <p:spPr>
          <a:xfrm>
            <a:off x="7121967" y="2877021"/>
            <a:ext cx="653119" cy="59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3"/>
          </p:cNvCxnSpPr>
          <p:nvPr/>
        </p:nvCxnSpPr>
        <p:spPr>
          <a:xfrm flipH="1" flipV="1">
            <a:off x="7123676" y="1526413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64" y="1523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Arrow Connector 14"/>
          <p:cNvCxnSpPr>
            <a:stCxn id="14" idx="3"/>
            <a:endCxn id="6" idx="1"/>
          </p:cNvCxnSpPr>
          <p:nvPr/>
        </p:nvCxnSpPr>
        <p:spPr>
          <a:xfrm flipV="1">
            <a:off x="8728686" y="1549169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86" y="271987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08844" y="17659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>
            <a:endCxn id="23" idx="3"/>
          </p:cNvCxnSpPr>
          <p:nvPr/>
        </p:nvCxnSpPr>
        <p:spPr>
          <a:xfrm flipH="1">
            <a:off x="9984149" y="2192159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50627" y="2298958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55216" y="2712479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84289" y="316201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Arrow Connector 25"/>
          <p:cNvCxnSpPr/>
          <p:nvPr/>
        </p:nvCxnSpPr>
        <p:spPr>
          <a:xfrm flipV="1">
            <a:off x="10871977" y="2349320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9984149" y="2719873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010157" y="3075456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119103" y="2020617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9993" y="3872074"/>
            <a:ext cx="5690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Giả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thuyết</a:t>
            </a:r>
            <a:r>
              <a:rPr lang="en-US" sz="2800" b="1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 1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qua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865259" y="1765930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3" idx="1"/>
          </p:cNvCxnSpPr>
          <p:nvPr/>
        </p:nvCxnSpPr>
        <p:spPr>
          <a:xfrm flipH="1" flipV="1">
            <a:off x="8728687" y="2007579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3"/>
            <a:endCxn id="20" idx="1"/>
          </p:cNvCxnSpPr>
          <p:nvPr/>
        </p:nvCxnSpPr>
        <p:spPr>
          <a:xfrm>
            <a:off x="9885526" y="1549169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17" y="3350923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7397" y="138323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1" name="Straight Arrow Connector 60"/>
          <p:cNvCxnSpPr/>
          <p:nvPr/>
        </p:nvCxnSpPr>
        <p:spPr>
          <a:xfrm flipH="1">
            <a:off x="996104" y="1994455"/>
            <a:ext cx="1207897" cy="66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8" y="271108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Straight Arrow Connector 63"/>
          <p:cNvCxnSpPr>
            <a:endCxn id="62" idx="3"/>
          </p:cNvCxnSpPr>
          <p:nvPr/>
        </p:nvCxnSpPr>
        <p:spPr>
          <a:xfrm flipH="1" flipV="1">
            <a:off x="1119069" y="1577240"/>
            <a:ext cx="1112483" cy="309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57" y="1574057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>
            <a:stCxn id="71" idx="3"/>
          </p:cNvCxnSpPr>
          <p:nvPr/>
        </p:nvCxnSpPr>
        <p:spPr>
          <a:xfrm flipV="1">
            <a:off x="2724079" y="1599996"/>
            <a:ext cx="723318" cy="19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78" y="189008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479" y="283948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/>
          <p:cNvCxnSpPr/>
          <p:nvPr/>
        </p:nvCxnSpPr>
        <p:spPr>
          <a:xfrm flipH="1">
            <a:off x="3979542" y="2242986"/>
            <a:ext cx="624696" cy="323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6020" y="2349785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50609" y="276330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825" y="129509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3" name="Straight Arrow Connector 72"/>
          <p:cNvCxnSpPr/>
          <p:nvPr/>
        </p:nvCxnSpPr>
        <p:spPr>
          <a:xfrm flipV="1">
            <a:off x="4867370" y="2400147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3979542" y="2770700"/>
            <a:ext cx="671067" cy="209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005550" y="3126283"/>
            <a:ext cx="652713" cy="289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114496" y="2071444"/>
            <a:ext cx="306266" cy="751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60652" y="1816757"/>
            <a:ext cx="108071" cy="819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724080" y="2058406"/>
            <a:ext cx="821940" cy="50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7" idx="1"/>
          </p:cNvCxnSpPr>
          <p:nvPr/>
        </p:nvCxnSpPr>
        <p:spPr>
          <a:xfrm>
            <a:off x="3880919" y="1599996"/>
            <a:ext cx="723318" cy="433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8" idx="1"/>
          </p:cNvCxnSpPr>
          <p:nvPr/>
        </p:nvCxnSpPr>
        <p:spPr>
          <a:xfrm>
            <a:off x="1100161" y="2924567"/>
            <a:ext cx="670318" cy="131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59" idx="1"/>
          </p:cNvCxnSpPr>
          <p:nvPr/>
        </p:nvCxnSpPr>
        <p:spPr>
          <a:xfrm>
            <a:off x="2321227" y="3104566"/>
            <a:ext cx="1221690" cy="463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70" idx="2"/>
          </p:cNvCxnSpPr>
          <p:nvPr/>
        </p:nvCxnSpPr>
        <p:spPr>
          <a:xfrm flipV="1">
            <a:off x="3729789" y="2783307"/>
            <a:ext cx="32992" cy="489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y 2"/>
          <p:cNvSpPr/>
          <p:nvPr/>
        </p:nvSpPr>
        <p:spPr>
          <a:xfrm>
            <a:off x="1899395" y="5344698"/>
            <a:ext cx="1649367" cy="15324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3330">
            <a:off x="8124990" y="5168533"/>
            <a:ext cx="1557518" cy="155751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9415CC6-C5E8-49ED-8A8C-E54721539680}"/>
              </a:ext>
            </a:extLst>
          </p:cNvPr>
          <p:cNvSpPr txBox="1"/>
          <p:nvPr/>
        </p:nvSpPr>
        <p:spPr>
          <a:xfrm>
            <a:off x="11519876" y="6163408"/>
            <a:ext cx="5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37811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eraction: What happens during conflicts?"/>
          <p:cNvSpPr txBox="1">
            <a:spLocks/>
          </p:cNvSpPr>
          <p:nvPr/>
        </p:nvSpPr>
        <p:spPr>
          <a:xfrm>
            <a:off x="603288" y="305784"/>
            <a:ext cx="11183112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Xu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hướng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“Gang-up”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0010" y="1577159"/>
            <a:ext cx="7797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Phân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tích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ngữ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attackers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thường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xuyên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lời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số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chênh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lệch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trong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A-PageRank: </a:t>
            </a: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chỉ có một nhóm nhỏ defenders tham gia tương tác với attackers.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không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attackers: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A-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Pagerank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gần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như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bằng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0.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82" y="1645746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18469" y="237835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9229304" y="2094453"/>
            <a:ext cx="389165" cy="283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242" y="2248230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8936764" y="2504243"/>
            <a:ext cx="583747" cy="114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29" y="2973483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9104151" y="2797942"/>
            <a:ext cx="464944" cy="392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446" y="143778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Straight Arrow Connector 20"/>
          <p:cNvCxnSpPr/>
          <p:nvPr/>
        </p:nvCxnSpPr>
        <p:spPr>
          <a:xfrm flipH="1">
            <a:off x="9848026" y="1902970"/>
            <a:ext cx="118803" cy="443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792" y="1859324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Arrow Connector 23"/>
          <p:cNvCxnSpPr/>
          <p:nvPr/>
        </p:nvCxnSpPr>
        <p:spPr>
          <a:xfrm flipH="1">
            <a:off x="9987632" y="2265836"/>
            <a:ext cx="413160" cy="264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313" y="2617211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9" name="Straight Arrow Connector 28"/>
          <p:cNvCxnSpPr>
            <a:stCxn id="28" idx="1"/>
          </p:cNvCxnSpPr>
          <p:nvPr/>
        </p:nvCxnSpPr>
        <p:spPr>
          <a:xfrm flipH="1" flipV="1">
            <a:off x="10096011" y="2699358"/>
            <a:ext cx="369302" cy="134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905" y="3369008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9690666" y="2924386"/>
            <a:ext cx="126402" cy="444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16794" y="3292965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9" name="Straight Arrow Connector 38"/>
          <p:cNvCxnSpPr/>
          <p:nvPr/>
        </p:nvCxnSpPr>
        <p:spPr>
          <a:xfrm flipH="1">
            <a:off x="10765037" y="3719194"/>
            <a:ext cx="351757" cy="295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36822" y="3805992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63166" y="4239514"/>
            <a:ext cx="433522" cy="43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tiff" descr="pasted-image.tiff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97375" y="4673036"/>
            <a:ext cx="433522" cy="43352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/>
          <p:cNvCxnSpPr>
            <a:stCxn id="41" idx="0"/>
          </p:cNvCxnSpPr>
          <p:nvPr/>
        </p:nvCxnSpPr>
        <p:spPr>
          <a:xfrm flipV="1">
            <a:off x="11379927" y="3876355"/>
            <a:ext cx="0" cy="36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1"/>
          </p:cNvCxnSpPr>
          <p:nvPr/>
        </p:nvCxnSpPr>
        <p:spPr>
          <a:xfrm flipH="1" flipV="1">
            <a:off x="10532150" y="4301703"/>
            <a:ext cx="631016" cy="154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2" idx="3"/>
          </p:cNvCxnSpPr>
          <p:nvPr/>
        </p:nvCxnSpPr>
        <p:spPr>
          <a:xfrm flipH="1">
            <a:off x="10630897" y="4640856"/>
            <a:ext cx="485897" cy="248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9956539" y="2916120"/>
            <a:ext cx="457597" cy="779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6E015D1-457E-430D-8906-301F42023167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912117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705"/>
            <a:ext cx="10515600" cy="779463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35450" y="870218"/>
            <a:ext cx="9296831" cy="2996320"/>
            <a:chOff x="1383576" y="1277811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576" y="1277811"/>
              <a:ext cx="9296831" cy="299632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369535" y="2496480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232630" y="3705726"/>
            <a:ext cx="4234362" cy="30759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Attackers  “gang-up” defenders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3292526">
            <a:off x="8412555" y="4020975"/>
            <a:ext cx="1937234" cy="89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xmlns="" id="{37B6FD61-E5E6-40F8-955A-A67F78E55D38}"/>
              </a:ext>
            </a:extLst>
          </p:cNvPr>
          <p:cNvSpPr/>
          <p:nvPr/>
        </p:nvSpPr>
        <p:spPr>
          <a:xfrm>
            <a:off x="87924" y="3741821"/>
            <a:ext cx="4048609" cy="300371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32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08FFA5-DF53-464B-A78B-A947518055F4}"/>
              </a:ext>
            </a:extLst>
          </p:cNvPr>
          <p:cNvSpPr txBox="1"/>
          <p:nvPr/>
        </p:nvSpPr>
        <p:spPr>
          <a:xfrm>
            <a:off x="11519876" y="6163408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9250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What prevents this?"/>
          <p:cNvSpPr txBox="1"/>
          <p:nvPr/>
        </p:nvSpPr>
        <p:spPr>
          <a:xfrm>
            <a:off x="6828294" y="5093393"/>
            <a:ext cx="4907903" cy="82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5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461" dirty="0" err="1">
                <a:solidFill>
                  <a:schemeClr val="tx1"/>
                </a:solidFill>
              </a:rPr>
              <a:t>Điều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gì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ngăn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cản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quá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trình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thuộc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địa</a:t>
            </a:r>
            <a:r>
              <a:rPr lang="en-US" sz="2461" dirty="0">
                <a:solidFill>
                  <a:schemeClr val="tx1"/>
                </a:solidFill>
              </a:rPr>
              <a:t> </a:t>
            </a:r>
            <a:r>
              <a:rPr lang="en-US" sz="2461" dirty="0" err="1">
                <a:solidFill>
                  <a:schemeClr val="tx1"/>
                </a:solidFill>
              </a:rPr>
              <a:t>hóa</a:t>
            </a:r>
            <a:r>
              <a:rPr lang="en-US" sz="2461" dirty="0">
                <a:solidFill>
                  <a:schemeClr val="tx1"/>
                </a:solidFill>
              </a:rPr>
              <a:t>?</a:t>
            </a:r>
            <a:endParaRPr sz="2461" dirty="0">
              <a:solidFill>
                <a:schemeClr val="tx1"/>
              </a:solidFill>
            </a:endParaRPr>
          </a:p>
        </p:txBody>
      </p:sp>
      <p:sp>
        <p:nvSpPr>
          <p:cNvPr id="9" name="Interaction: What happens during conflicts?"/>
          <p:cNvSpPr txBox="1">
            <a:spLocks/>
          </p:cNvSpPr>
          <p:nvPr/>
        </p:nvSpPr>
        <p:spPr>
          <a:xfrm>
            <a:off x="216548" y="56518"/>
            <a:ext cx="11786400" cy="728381"/>
          </a:xfrm>
          <a:prstGeom prst="rect">
            <a:avLst/>
          </a:prstGeom>
        </p:spPr>
        <p:txBody>
          <a:bodyPr vert="horz" lIns="0" tIns="0" rIns="0" bIns="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Xung đột có làm thay </a:t>
            </a:r>
            <a:r>
              <a:rPr lang="vi-VN" sz="4400" dirty="0" err="1">
                <a:latin typeface="Helvetica Neue" charset="0"/>
                <a:ea typeface="Helvetica Neue" charset="0"/>
                <a:cs typeface="Helvetica Neue" charset="0"/>
              </a:rPr>
              <a:t>đổi</a:t>
            </a:r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vi-VN" sz="4400" dirty="0" err="1">
                <a:latin typeface="Helvetica Neue" charset="0"/>
                <a:ea typeface="Helvetica Neue" charset="0"/>
                <a:cs typeface="Helvetica Neue" charset="0"/>
              </a:rPr>
              <a:t>sự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vi-VN" sz="4400" dirty="0">
                <a:latin typeface="Helvetica Neue" charset="0"/>
                <a:ea typeface="Helvetica Neue" charset="0"/>
                <a:cs typeface="Helvetica Neue" charset="0"/>
              </a:rPr>
              <a:t> trong tương lai không?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1348" y="5025485"/>
            <a:ext cx="5221008" cy="10033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Attackers "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thuộc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địa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hóa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"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mục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tiêu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rời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đi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0684" y="1681917"/>
            <a:ext cx="10307035" cy="2833010"/>
            <a:chOff x="691957" y="2628703"/>
            <a:chExt cx="10307035" cy="2833010"/>
          </a:xfrm>
        </p:grpSpPr>
        <p:grpSp>
          <p:nvGrpSpPr>
            <p:cNvPr id="5" name="Group 4"/>
            <p:cNvGrpSpPr/>
            <p:nvPr/>
          </p:nvGrpSpPr>
          <p:grpSpPr>
            <a:xfrm>
              <a:off x="691957" y="2628703"/>
              <a:ext cx="8354511" cy="2833010"/>
              <a:chOff x="1520008" y="2490506"/>
              <a:chExt cx="8354511" cy="283301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520008" y="2490506"/>
                <a:ext cx="8354511" cy="2833010"/>
                <a:chOff x="-1167644" y="3344806"/>
                <a:chExt cx="7142643" cy="2360726"/>
              </a:xfrm>
            </p:grpSpPr>
            <p:pic>
              <p:nvPicPr>
                <p:cNvPr id="719" name="reddit_cs124_impact.pdf" descr="reddit_cs124_impact.pdf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091"/>
                <a:stretch/>
              </p:blipFill>
              <p:spPr>
                <a:xfrm>
                  <a:off x="2516190" y="3344806"/>
                  <a:ext cx="3458809" cy="2360726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-1167644" y="3980625"/>
                  <a:ext cx="3502126" cy="589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 charset="0"/>
                      <a:ea typeface="Helvetica Neue" charset="0"/>
                      <a:cs typeface="Helvetica Neue" charset="0"/>
                    </a:rPr>
                    <a:t>Future activity - previous activity</a:t>
                  </a:r>
                </a:p>
                <a:p>
                  <a:pPr algn="ctr"/>
                  <a:r>
                    <a:rPr lang="en-US" sz="2000" dirty="0">
                      <a:latin typeface="Helvetica Neue" charset="0"/>
                      <a:ea typeface="Helvetica Neue" charset="0"/>
                      <a:cs typeface="Helvetica Neue" charset="0"/>
                    </a:rPr>
                    <a:t>in target community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5583626" y="2745983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1%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583626" y="3308315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0.5%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83626" y="3834019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latin typeface="Helvetica Neue" charset="0"/>
                    <a:ea typeface="Helvetica Neue" charset="0"/>
                    <a:cs typeface="Helvetica Neue" charset="0"/>
                  </a:rPr>
                  <a:t>0%</a:t>
                </a:r>
                <a:endParaRPr lang="en-US" sz="1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83626" y="4396351"/>
                <a:ext cx="81814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Helvetica Neue" charset="0"/>
                    <a:ea typeface="Helvetica Neue" charset="0"/>
                    <a:cs typeface="Helvetica Neue" charset="0"/>
                  </a:rPr>
                  <a:t>-0.5%</a:t>
                </a:r>
              </a:p>
            </p:txBody>
          </p:sp>
        </p:grpSp>
        <p:sp>
          <p:nvSpPr>
            <p:cNvPr id="6" name="Down Arrow 5"/>
            <p:cNvSpPr/>
            <p:nvPr/>
          </p:nvSpPr>
          <p:spPr>
            <a:xfrm>
              <a:off x="9312488" y="4180605"/>
              <a:ext cx="324853" cy="7078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0800000">
              <a:off x="9312486" y="2884179"/>
              <a:ext cx="324853" cy="12110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19897" y="3222734"/>
              <a:ext cx="1179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More active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19896" y="4141493"/>
              <a:ext cx="1179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Less active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E41D2FB-FD47-4160-9341-E1EC8D550618}"/>
              </a:ext>
            </a:extLst>
          </p:cNvPr>
          <p:cNvSpPr txBox="1"/>
          <p:nvPr/>
        </p:nvSpPr>
        <p:spPr>
          <a:xfrm>
            <a:off x="11519876" y="6163408"/>
            <a:ext cx="56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4710909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uccess-network-combined-figure.png" descr="success-network-combined-figure.png"/>
          <p:cNvPicPr>
            <a:picLocks noChangeAspect="1"/>
          </p:cNvPicPr>
          <p:nvPr/>
        </p:nvPicPr>
        <p:blipFill rotWithShape="1">
          <a:blip r:embed="rId3"/>
          <a:srcRect t="9641"/>
          <a:stretch/>
        </p:blipFill>
        <p:spPr>
          <a:xfrm>
            <a:off x="351676" y="2261936"/>
            <a:ext cx="11442276" cy="3805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Interaction: What happens during conflicts?"/>
          <p:cNvSpPr txBox="1">
            <a:spLocks/>
          </p:cNvSpPr>
          <p:nvPr/>
        </p:nvSpPr>
        <p:spPr>
          <a:xfrm>
            <a:off x="444396" y="83613"/>
            <a:ext cx="11329200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Cách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lại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các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cuộc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4874" y="1698183"/>
            <a:ext cx="462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(Defenders become less active)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7318" y="1714702"/>
            <a:ext cx="462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(Defenders become more active)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85" y="1280907"/>
            <a:ext cx="10044920" cy="48942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7674158">
            <a:off x="10635914" y="3016465"/>
            <a:ext cx="1467853" cy="57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4714" y="1265173"/>
            <a:ext cx="26710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Successful-attack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9B066D-7964-46F8-BEF2-33421078AE07}"/>
              </a:ext>
            </a:extLst>
          </p:cNvPr>
          <p:cNvSpPr txBox="1"/>
          <p:nvPr/>
        </p:nvSpPr>
        <p:spPr>
          <a:xfrm>
            <a:off x="11519876" y="6163408"/>
            <a:ext cx="52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4603259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action: What happens during conflicts?"/>
          <p:cNvSpPr txBox="1">
            <a:spLocks/>
          </p:cNvSpPr>
          <p:nvPr/>
        </p:nvSpPr>
        <p:spPr>
          <a:xfrm>
            <a:off x="420789" y="54545"/>
            <a:ext cx="11365295" cy="784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53" kern="1200">
                <a:solidFill>
                  <a:schemeClr val="tx1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ctr"/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Đặc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điểm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4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7" y="924311"/>
            <a:ext cx="10784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tương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tác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attackers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giao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tiếp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chéo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giữa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attackers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defenders,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ngăn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cản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hình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Defenders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ngữ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hơn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17266" y="5933689"/>
            <a:ext cx="8720669" cy="6941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Chống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trả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”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đánh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dấu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một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sự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471" y="2829847"/>
            <a:ext cx="11236824" cy="2807567"/>
            <a:chOff x="421105" y="2696796"/>
            <a:chExt cx="11236824" cy="28075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05" y="2696796"/>
              <a:ext cx="3543633" cy="280756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0711" y="2849683"/>
              <a:ext cx="3286081" cy="25970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2765" y="2753547"/>
              <a:ext cx="3415164" cy="27508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6618A3-7646-46B4-8B0C-8648C840E0B4}"/>
              </a:ext>
            </a:extLst>
          </p:cNvPr>
          <p:cNvSpPr txBox="1"/>
          <p:nvPr/>
        </p:nvSpPr>
        <p:spPr>
          <a:xfrm>
            <a:off x="11519876" y="6163408"/>
            <a:ext cx="49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008900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8547"/>
            <a:ext cx="10515600" cy="882337"/>
          </a:xfrm>
        </p:spPr>
        <p:txBody>
          <a:bodyPr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Giai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đoạn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của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72899" y="629462"/>
            <a:ext cx="8382217" cy="2701545"/>
            <a:chOff x="1383576" y="1277811"/>
            <a:chExt cx="9296831" cy="299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576" y="1277811"/>
              <a:ext cx="9296831" cy="299632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369535" y="2496480"/>
              <a:ext cx="927117" cy="334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909541" y="3236998"/>
            <a:ext cx="3685225" cy="31783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dẫn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đến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thuộc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địa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hóa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Phòng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thủ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thành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giao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tranh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trực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tiếp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với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những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kẻ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tấn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công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xmlns="" id="{040412BF-9729-492A-B7FD-B2E2D22E9F20}"/>
              </a:ext>
            </a:extLst>
          </p:cNvPr>
          <p:cNvSpPr/>
          <p:nvPr/>
        </p:nvSpPr>
        <p:spPr>
          <a:xfrm>
            <a:off x="4121395" y="3240680"/>
            <a:ext cx="3614497" cy="31746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Xung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đột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tạo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ra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buồng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dội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âm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Attackers  “gang-up” defenders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và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sử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dụng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nhiều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ngôn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từ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tức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err="1">
                <a:latin typeface="Helvetica Neue" charset="0"/>
                <a:ea typeface="Helvetica Neue" charset="0"/>
                <a:cs typeface="Helvetica Neue" charset="0"/>
              </a:rPr>
              <a:t>giận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xmlns="" id="{F238B1C1-295D-4A73-95AE-6FDA1385E28A}"/>
              </a:ext>
            </a:extLst>
          </p:cNvPr>
          <p:cNvSpPr/>
          <p:nvPr/>
        </p:nvSpPr>
        <p:spPr>
          <a:xfrm>
            <a:off x="456341" y="3236998"/>
            <a:ext cx="3491405" cy="31746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Khởi xướng bởi một số cộng đồng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vi-VN" sz="2800" dirty="0">
                <a:latin typeface="Helvetica Neue" charset="0"/>
                <a:ea typeface="Helvetica Neue" charset="0"/>
                <a:cs typeface="Helvetica Neue" charset="0"/>
              </a:rPr>
              <a:t>Tấn công các cộng đồng tương tự, nhưng đối lập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3DD3074-3979-4DDA-978E-B51427FA0221}"/>
              </a:ext>
            </a:extLst>
          </p:cNvPr>
          <p:cNvSpPr txBox="1"/>
          <p:nvPr/>
        </p:nvSpPr>
        <p:spPr>
          <a:xfrm>
            <a:off x="11519876" y="6163408"/>
            <a:ext cx="49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9990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8C1017D-872A-4B8A-8A6D-C9BFFDD9D668}"/>
              </a:ext>
            </a:extLst>
          </p:cNvPr>
          <p:cNvSpPr txBox="1"/>
          <p:nvPr/>
        </p:nvSpPr>
        <p:spPr>
          <a:xfrm>
            <a:off x="5112171" y="6490495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quát</a:t>
            </a:r>
            <a:endParaRPr lang="en-US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4387E5F-46EB-4262-A1C3-DBC44979C278}"/>
              </a:ext>
            </a:extLst>
          </p:cNvPr>
          <p:cNvSpPr txBox="1">
            <a:spLocks/>
          </p:cNvSpPr>
          <p:nvPr/>
        </p:nvSpPr>
        <p:spPr>
          <a:xfrm>
            <a:off x="801781" y="-93232"/>
            <a:ext cx="10588434" cy="106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Helvetica Neue"/>
              </a:rPr>
              <a:t>3. </a:t>
            </a:r>
            <a:r>
              <a:rPr lang="en-US" sz="5400" dirty="0" err="1">
                <a:latin typeface="Helvetica Neue"/>
              </a:rPr>
              <a:t>Mô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hình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dự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đoán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xung</a:t>
            </a:r>
            <a:r>
              <a:rPr lang="en-US" sz="5400" dirty="0">
                <a:latin typeface="Helvetica Neue"/>
              </a:rPr>
              <a:t> </a:t>
            </a:r>
            <a:r>
              <a:rPr lang="en-US" sz="5400" dirty="0" err="1">
                <a:latin typeface="Helvetica Neue"/>
              </a:rPr>
              <a:t>đột</a:t>
            </a:r>
            <a:endParaRPr lang="en-US" sz="5400" dirty="0"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72D88E-9DD9-45D8-8D7C-0A1BA5F1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969413"/>
            <a:ext cx="12121662" cy="5598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E5032A-12B4-4B14-B651-CD135E3B36D5}"/>
              </a:ext>
            </a:extLst>
          </p:cNvPr>
          <p:cNvSpPr txBox="1"/>
          <p:nvPr/>
        </p:nvSpPr>
        <p:spPr>
          <a:xfrm>
            <a:off x="11537461" y="6396335"/>
            <a:ext cx="58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76263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E32FFFE-A41D-49E8-8A3F-92DD1CBE8C6D}"/>
              </a:ext>
            </a:extLst>
          </p:cNvPr>
          <p:cNvSpPr/>
          <p:nvPr/>
        </p:nvSpPr>
        <p:spPr>
          <a:xfrm>
            <a:off x="2883074" y="1588763"/>
            <a:ext cx="6862176" cy="966546"/>
          </a:xfrm>
          <a:prstGeom prst="roundRect">
            <a:avLst>
              <a:gd name="adj" fmla="val 10000"/>
            </a:avLst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Bước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baseline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hơn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263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đặc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trưng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354AF43-0B5B-4A47-A84D-E3706760A32D}"/>
              </a:ext>
            </a:extLst>
          </p:cNvPr>
          <p:cNvSpPr/>
          <p:nvPr/>
        </p:nvSpPr>
        <p:spPr>
          <a:xfrm>
            <a:off x="713983" y="3681448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B4466E6-48CE-4A49-845A-D701F124F605}"/>
              </a:ext>
            </a:extLst>
          </p:cNvPr>
          <p:cNvGrpSpPr/>
          <p:nvPr/>
        </p:nvGrpSpPr>
        <p:grpSpPr>
          <a:xfrm>
            <a:off x="923259" y="3843512"/>
            <a:ext cx="2739436" cy="1710344"/>
            <a:chOff x="328612" y="1392749"/>
            <a:chExt cx="2957512" cy="18780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1F1E9144-D142-495F-ABD9-AC10701C0D55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xmlns="" id="{88241057-FE75-4483-ADB0-782AC4363F62}"/>
                </a:ext>
              </a:extLst>
            </p:cNvPr>
            <p:cNvSpPr txBox="1"/>
            <p:nvPr/>
          </p:nvSpPr>
          <p:spPr>
            <a:xfrm>
              <a:off x="383617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trưng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bài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đăng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lượng</a:t>
              </a: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endParaRPr lang="en-US" sz="19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xúc</a:t>
              </a:r>
              <a:r>
                <a:rPr lang="en-US" sz="1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dirty="0" err="1"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endParaRPr lang="en-US" sz="1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lvl="0" indent="-342900" defTabSz="12001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9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TF-</a:t>
              </a:r>
              <a:r>
                <a:rPr lang="en-US" sz="19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IDF</a:t>
              </a:r>
              <a:endParaRPr lang="en-US" sz="19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A5101F1-AA1C-4EF5-AEBF-A004565D632E}"/>
              </a:ext>
            </a:extLst>
          </p:cNvPr>
          <p:cNvSpPr/>
          <p:nvPr/>
        </p:nvSpPr>
        <p:spPr>
          <a:xfrm>
            <a:off x="4454735" y="3712484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81D1BD8-8D58-4F5E-B23F-E7E1C69C296B}"/>
              </a:ext>
            </a:extLst>
          </p:cNvPr>
          <p:cNvGrpSpPr/>
          <p:nvPr/>
        </p:nvGrpSpPr>
        <p:grpSpPr>
          <a:xfrm>
            <a:off x="4685935" y="3859019"/>
            <a:ext cx="2739436" cy="1710344"/>
            <a:chOff x="328612" y="1392749"/>
            <a:chExt cx="2957512" cy="187803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7ED54074-657B-4067-863E-4BBAF9B534DF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xmlns="" id="{FC61826A-BE0A-4A40-AFB7-3D474DA624D2}"/>
                </a:ext>
              </a:extLst>
            </p:cNvPr>
            <p:cNvSpPr txBox="1"/>
            <p:nvPr/>
          </p:nvSpPr>
          <p:spPr>
            <a:xfrm>
              <a:off x="383617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Đặc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trưng</a:t>
              </a:r>
              <a:r>
                <a:rPr lang="vi-VN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vi-VN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người</a:t>
              </a:r>
              <a:r>
                <a:rPr lang="vi-VN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vi-VN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dùng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:</a:t>
              </a:r>
            </a:p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Tần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suất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hoạt</a:t>
              </a: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kern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động</a:t>
              </a:r>
              <a:endParaRPr lang="en-US" kern="1200" dirty="0">
                <a:latin typeface="Helvetica Neue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FC37792-7534-450E-BEBA-5B575CC8392C}"/>
              </a:ext>
            </a:extLst>
          </p:cNvPr>
          <p:cNvSpPr/>
          <p:nvPr/>
        </p:nvSpPr>
        <p:spPr>
          <a:xfrm>
            <a:off x="8229208" y="3696966"/>
            <a:ext cx="2838176" cy="1727901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3A9A405-341C-4097-B9B9-1B204256A3A8}"/>
              </a:ext>
            </a:extLst>
          </p:cNvPr>
          <p:cNvGrpSpPr/>
          <p:nvPr/>
        </p:nvGrpSpPr>
        <p:grpSpPr>
          <a:xfrm>
            <a:off x="8438484" y="3859030"/>
            <a:ext cx="2739436" cy="1710344"/>
            <a:chOff x="328612" y="1392749"/>
            <a:chExt cx="2957512" cy="187803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4F484671-BF2F-46C7-909C-AAB2D7E1D0C8}"/>
                </a:ext>
              </a:extLst>
            </p:cNvPr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90000"/>
              </a:schemeClr>
            </a:solidFill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: Rounded Corners 5">
              <a:extLst>
                <a:ext uri="{FF2B5EF4-FFF2-40B4-BE49-F238E27FC236}">
                  <a16:creationId xmlns:a16="http://schemas.microsoft.com/office/drawing/2014/main" xmlns="" id="{B994F708-97B9-47F0-A982-0E1B9E4EC15C}"/>
                </a:ext>
              </a:extLst>
            </p:cNvPr>
            <p:cNvSpPr txBox="1"/>
            <p:nvPr/>
          </p:nvSpPr>
          <p:spPr>
            <a:xfrm>
              <a:off x="410663" y="1502771"/>
              <a:ext cx="2847502" cy="17680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Đặc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trưng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cộng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đồng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:</a:t>
              </a:r>
            </a:p>
            <a:p>
              <a:pPr marL="0" lvl="0" indent="0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F-</a:t>
              </a:r>
              <a:r>
                <a:rPr 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IDF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kern="1200" dirty="0">
                <a:latin typeface="Helvetica Neue"/>
              </a:endParaRPr>
            </a:p>
          </p:txBody>
        </p:sp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xmlns="" id="{4D47600E-9D84-4A89-B38E-62EC612D938B}"/>
              </a:ext>
            </a:extLst>
          </p:cNvPr>
          <p:cNvSpPr/>
          <p:nvPr/>
        </p:nvSpPr>
        <p:spPr>
          <a:xfrm rot="3367742">
            <a:off x="3129229" y="2215595"/>
            <a:ext cx="380158" cy="1811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xmlns="" id="{6E289775-1093-4ABA-B4CF-840DEE6EDDC2}"/>
              </a:ext>
            </a:extLst>
          </p:cNvPr>
          <p:cNvSpPr/>
          <p:nvPr/>
        </p:nvSpPr>
        <p:spPr>
          <a:xfrm>
            <a:off x="5865574" y="2555308"/>
            <a:ext cx="380158" cy="1207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xmlns="" id="{E444E30B-3A16-47E5-9B11-02DD799C46C5}"/>
              </a:ext>
            </a:extLst>
          </p:cNvPr>
          <p:cNvSpPr/>
          <p:nvPr/>
        </p:nvSpPr>
        <p:spPr>
          <a:xfrm rot="18475835">
            <a:off x="8864725" y="2296516"/>
            <a:ext cx="380158" cy="1708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2EEA00D3-AB4D-44DA-A734-0DF2011B0C62}"/>
              </a:ext>
            </a:extLst>
          </p:cNvPr>
          <p:cNvSpPr txBox="1">
            <a:spLocks/>
          </p:cNvSpPr>
          <p:nvPr/>
        </p:nvSpPr>
        <p:spPr>
          <a:xfrm>
            <a:off x="797853" y="127838"/>
            <a:ext cx="10515600" cy="88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Helvetica Neue" charset="0"/>
                <a:ea typeface="Helvetica Neue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Helvetica Neue" charset="0"/>
                <a:ea typeface="Helvetica Neue" charset="0"/>
                <a:cs typeface="Arial" panose="020B0604020202020204" pitchFamily="34" charset="0"/>
              </a:rPr>
              <a:t> baseline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2D9AD9F-C044-41D2-803C-EC6D10EF8B84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8319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ED3AAF-82A5-4FE2-80A7-7A67BA4E5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Nội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dung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DA9BED-3A27-4771-8E70-D4B754B0814A}"/>
              </a:ext>
            </a:extLst>
          </p:cNvPr>
          <p:cNvSpPr txBox="1"/>
          <p:nvPr/>
        </p:nvSpPr>
        <p:spPr>
          <a:xfrm>
            <a:off x="11177127" y="6090407"/>
            <a:ext cx="710073" cy="604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0A0642-FE68-43F7-935D-3B31734D98D5}"/>
              </a:ext>
            </a:extLst>
          </p:cNvPr>
          <p:cNvSpPr txBox="1"/>
          <p:nvPr/>
        </p:nvSpPr>
        <p:spPr>
          <a:xfrm>
            <a:off x="6260124" y="1663478"/>
            <a:ext cx="5336930" cy="401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Neo4j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 smtClean="0"/>
              <a:t>Một</a:t>
            </a:r>
            <a:r>
              <a:rPr lang="en-US" sz="3200" dirty="0" smtClean="0"/>
              <a:t> </a:t>
            </a:r>
            <a:r>
              <a:rPr lang="en-US" sz="3200" dirty="0" err="1" smtClean="0"/>
              <a:t>số</a:t>
            </a:r>
            <a:r>
              <a:rPr lang="en-US" sz="3200" dirty="0" smtClean="0"/>
              <a:t> </a:t>
            </a:r>
            <a:r>
              <a:rPr lang="en-US" sz="3200" dirty="0" err="1" smtClean="0"/>
              <a:t>khái</a:t>
            </a:r>
            <a:r>
              <a:rPr lang="en-US" sz="3200" dirty="0" smtClean="0"/>
              <a:t> </a:t>
            </a:r>
            <a:r>
              <a:rPr lang="en-US" sz="3200" dirty="0" err="1" smtClean="0"/>
              <a:t>niệm</a:t>
            </a:r>
            <a:r>
              <a:rPr lang="en-US" sz="3200" dirty="0" smtClean="0"/>
              <a:t> </a:t>
            </a:r>
            <a:r>
              <a:rPr lang="en-US" sz="3200" dirty="0" err="1" smtClean="0"/>
              <a:t>quan</a:t>
            </a:r>
            <a:r>
              <a:rPr lang="en-US" sz="3200" dirty="0" smtClean="0"/>
              <a:t> </a:t>
            </a:r>
            <a:r>
              <a:rPr lang="en-US" sz="3200" dirty="0" err="1" smtClean="0"/>
              <a:t>trọng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tính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cơ</a:t>
            </a:r>
            <a:r>
              <a:rPr lang="en-US" sz="3200" dirty="0" smtClean="0"/>
              <a:t> </a:t>
            </a:r>
            <a:r>
              <a:rPr lang="en-US" sz="3200" dirty="0" err="1" smtClean="0"/>
              <a:t>bản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tính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nâng</a:t>
            </a:r>
            <a:r>
              <a:rPr lang="en-US" sz="3200" dirty="0" smtClean="0"/>
              <a:t> </a:t>
            </a:r>
            <a:r>
              <a:rPr lang="en-US" sz="3200" dirty="0" err="1" smtClean="0"/>
              <a:t>cao</a:t>
            </a:r>
            <a:endParaRPr lang="en-US" sz="32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luận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044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9D0CEF-2DF3-4F48-9160-AA4B6E795324}"/>
              </a:ext>
            </a:extLst>
          </p:cNvPr>
          <p:cNvSpPr txBox="1"/>
          <p:nvPr/>
        </p:nvSpPr>
        <p:spPr>
          <a:xfrm>
            <a:off x="1042935" y="1281981"/>
            <a:ext cx="6087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Socially-primed LSTM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dữ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liệu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xã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văn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bản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73058F58-D8A4-4BDF-8E8A-92CC9A06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47" y="2358603"/>
            <a:ext cx="4761572" cy="10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E877631-5D44-4DE3-8AEC-F57DAF3C666C}"/>
              </a:ext>
            </a:extLst>
          </p:cNvPr>
          <p:cNvSpPr txBox="1"/>
          <p:nvPr/>
        </p:nvSpPr>
        <p:spPr>
          <a:xfrm>
            <a:off x="822314" y="3608164"/>
            <a:ext cx="112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5FA384-21D6-4161-BF18-8199BBF44E3D}"/>
              </a:ext>
            </a:extLst>
          </p:cNvPr>
          <p:cNvSpPr txBox="1"/>
          <p:nvPr/>
        </p:nvSpPr>
        <p:spPr>
          <a:xfrm>
            <a:off x="822314" y="4053781"/>
            <a:ext cx="3800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ẩn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Ui, Cs, Ct, W1,...,Wl: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User, Community,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68D8E8-9D80-4234-82BB-9F512C89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214" y="1743646"/>
            <a:ext cx="5077534" cy="46202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B83E44BC-61B9-4338-B365-8F93908C47A4}"/>
              </a:ext>
            </a:extLst>
          </p:cNvPr>
          <p:cNvSpPr txBox="1">
            <a:spLocks/>
          </p:cNvSpPr>
          <p:nvPr/>
        </p:nvSpPr>
        <p:spPr>
          <a:xfrm>
            <a:off x="797853" y="127838"/>
            <a:ext cx="10515600" cy="882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Helvetica Neue"/>
                <a:ea typeface="Helvetica Neue" charset="0"/>
                <a:cs typeface="Arial" panose="020B0604020202020204" pitchFamily="34" charset="0"/>
              </a:rPr>
              <a:t>Phương</a:t>
            </a:r>
            <a:r>
              <a:rPr lang="en-US" dirty="0">
                <a:latin typeface="Helvetica Neue"/>
                <a:ea typeface="Helvetica Neue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Helvetica Neue"/>
                <a:ea typeface="Helvetica Neue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Helvetica Neue"/>
                <a:ea typeface="Helvetica Neue" charset="0"/>
                <a:cs typeface="Arial" panose="020B0604020202020204" pitchFamily="34" charset="0"/>
              </a:rPr>
              <a:t> Socially-Primed 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012D16-1317-4F04-AB02-FEA6D1CD9463}"/>
              </a:ext>
            </a:extLst>
          </p:cNvPr>
          <p:cNvSpPr txBox="1"/>
          <p:nvPr/>
        </p:nvSpPr>
        <p:spPr>
          <a:xfrm>
            <a:off x="11519876" y="6163408"/>
            <a:ext cx="60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155522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4. </a:t>
            </a:r>
            <a:r>
              <a:rPr lang="en-US" b="1" dirty="0" err="1">
                <a:latin typeface="Helvetica Neue"/>
              </a:rPr>
              <a:t>Thực</a:t>
            </a:r>
            <a:r>
              <a:rPr lang="en-US" b="1" dirty="0">
                <a:latin typeface="Helvetica Neue"/>
              </a:rPr>
              <a:t> nghiệm</a:t>
            </a:r>
            <a:endParaRPr lang="vi-VN" b="1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xmlns="" id="{A6AE2326-E012-47DB-BD43-9FFDF7CDF3A9}"/>
              </a:ext>
            </a:extLst>
          </p:cNvPr>
          <p:cNvGraphicFramePr/>
          <p:nvPr/>
        </p:nvGraphicFramePr>
        <p:xfrm>
          <a:off x="1121568" y="1567866"/>
          <a:ext cx="9948863" cy="519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7FC6C2-6C99-429B-81E7-F3DB6AC0AD1E}"/>
              </a:ext>
            </a:extLst>
          </p:cNvPr>
          <p:cNvSpPr txBox="1"/>
          <p:nvPr/>
        </p:nvSpPr>
        <p:spPr>
          <a:xfrm>
            <a:off x="11519876" y="6163408"/>
            <a:ext cx="543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063702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Thực nghiệm</a:t>
            </a:r>
            <a:endParaRPr lang="vi-VN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363579A0-3C41-4B09-B97D-7ED3962167AF}"/>
              </a:ext>
            </a:extLst>
          </p:cNvPr>
          <p:cNvSpPr/>
          <p:nvPr/>
        </p:nvSpPr>
        <p:spPr>
          <a:xfrm>
            <a:off x="390524" y="2657476"/>
            <a:ext cx="3974441" cy="3257549"/>
          </a:xfrm>
          <a:prstGeom prst="roundRect">
            <a:avLst>
              <a:gd name="adj" fmla="val 124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vi-VN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Độ đo chính xác </a:t>
            </a:r>
            <a:r>
              <a:rPr lang="vi-VN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</a:t>
            </a:r>
            <a:endParaRPr lang="vi-VN" sz="24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76B0C0F7-6DAB-464E-A507-0594A1367704}"/>
              </a:ext>
            </a:extLst>
          </p:cNvPr>
          <p:cNvSpPr/>
          <p:nvPr/>
        </p:nvSpPr>
        <p:spPr>
          <a:xfrm>
            <a:off x="6333763" y="2657476"/>
            <a:ext cx="4648381" cy="32575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Huấn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luyện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base-line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Socially-primed LSTM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vector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cộng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đồng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ngôn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So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sánh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thực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EC62A0-2A3F-40CC-B227-17665F9CD558}"/>
              </a:ext>
            </a:extLst>
          </p:cNvPr>
          <p:cNvSpPr txBox="1"/>
          <p:nvPr/>
        </p:nvSpPr>
        <p:spPr>
          <a:xfrm>
            <a:off x="602457" y="1857250"/>
            <a:ext cx="275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 đo đánh giá </a:t>
            </a:r>
            <a:endParaRPr lang="vi-V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5349C2-26C7-46B9-84D7-E310957D70E0}"/>
              </a:ext>
            </a:extLst>
          </p:cNvPr>
          <p:cNvSpPr txBox="1"/>
          <p:nvPr/>
        </p:nvSpPr>
        <p:spPr>
          <a:xfrm>
            <a:off x="6019619" y="1857250"/>
            <a:ext cx="4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Phương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pháp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nghiệm</a:t>
            </a:r>
            <a:endParaRPr lang="vi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A4D070-4CA6-4ED8-B2EC-E6AFB50294ED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40691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6DDE9-8683-4D48-AE8C-C493EB48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1015416"/>
          </a:xfrm>
        </p:spPr>
        <p:txBody>
          <a:bodyPr/>
          <a:lstStyle/>
          <a:p>
            <a:r>
              <a:rPr lang="en-US" b="1" dirty="0">
                <a:latin typeface="Helvetica Neue"/>
              </a:rPr>
              <a:t>Thực nghiệm</a:t>
            </a:r>
            <a:endParaRPr lang="vi-V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1DD98D-F530-4F75-A484-93AED874286E}"/>
              </a:ext>
            </a:extLst>
          </p:cNvPr>
          <p:cNvSpPr txBox="1"/>
          <p:nvPr/>
        </p:nvSpPr>
        <p:spPr>
          <a:xfrm>
            <a:off x="276673" y="1320216"/>
            <a:ext cx="263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uả</a:t>
            </a:r>
            <a:endParaRPr lang="vi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A4D070-4CA6-4ED8-B2EC-E6AFB50294ED}"/>
              </a:ext>
            </a:extLst>
          </p:cNvPr>
          <p:cNvSpPr txBox="1"/>
          <p:nvPr/>
        </p:nvSpPr>
        <p:spPr>
          <a:xfrm>
            <a:off x="11519876" y="6163408"/>
            <a:ext cx="55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31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xmlns="" id="{49EEFBAA-E05D-4995-BC1A-5ADA62BCB22D}"/>
              </a:ext>
            </a:extLst>
          </p:cNvPr>
          <p:cNvGraphicFramePr>
            <a:graphicFrameLocks noGrp="1"/>
          </p:cNvGraphicFramePr>
          <p:nvPr/>
        </p:nvGraphicFramePr>
        <p:xfrm>
          <a:off x="1152105" y="2755498"/>
          <a:ext cx="10096740" cy="2411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48">
                  <a:extLst>
                    <a:ext uri="{9D8B030D-6E8A-4147-A177-3AD203B41FA5}">
                      <a16:colId xmlns:a16="http://schemas.microsoft.com/office/drawing/2014/main" xmlns="" val="1557472267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xmlns="" val="676199006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xmlns="" val="1345839040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xmlns="" val="980124819"/>
                    </a:ext>
                  </a:extLst>
                </a:gridCol>
                <a:gridCol w="2019348">
                  <a:extLst>
                    <a:ext uri="{9D8B030D-6E8A-4147-A177-3AD203B41FA5}">
                      <a16:colId xmlns:a16="http://schemas.microsoft.com/office/drawing/2014/main" xmlns="" val="1243854156"/>
                    </a:ext>
                  </a:extLst>
                </a:gridCol>
              </a:tblGrid>
              <a:tr h="12058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feature-based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Socially-primed 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ensemble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7745472"/>
                  </a:ext>
                </a:extLst>
              </a:tr>
              <a:tr h="120586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9119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43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95"/>
            <a:ext cx="10515600" cy="1119726"/>
          </a:xfrm>
        </p:spPr>
        <p:txBody>
          <a:bodyPr/>
          <a:lstStyle/>
          <a:p>
            <a:pPr algn="ctr"/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Kết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Luận</a:t>
            </a:r>
            <a:endParaRPr lang="en-US" dirty="0">
              <a:latin typeface="Helvetica Neue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0773" y="120753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403388-E725-47EB-83E6-A9A7498A2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10" y="1839957"/>
            <a:ext cx="3272840" cy="257923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6F3FD74F-F891-4F8E-BCE4-C8477CF08EB5}"/>
              </a:ext>
            </a:extLst>
          </p:cNvPr>
          <p:cNvCxnSpPr>
            <a:cxnSpLocks/>
          </p:cNvCxnSpPr>
          <p:nvPr/>
        </p:nvCxnSpPr>
        <p:spPr>
          <a:xfrm rot="10800000">
            <a:off x="3585320" y="2087424"/>
            <a:ext cx="1380641" cy="8206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5B2C8A6F-61CB-4EBA-8341-AB569E7AF8F3}"/>
              </a:ext>
            </a:extLst>
          </p:cNvPr>
          <p:cNvCxnSpPr>
            <a:cxnSpLocks/>
          </p:cNvCxnSpPr>
          <p:nvPr/>
        </p:nvCxnSpPr>
        <p:spPr>
          <a:xfrm flipV="1">
            <a:off x="8055307" y="2013237"/>
            <a:ext cx="1157567" cy="8948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819A3E1A-000E-4352-AF66-0EE6C7647DE6}"/>
              </a:ext>
            </a:extLst>
          </p:cNvPr>
          <p:cNvSpPr/>
          <p:nvPr/>
        </p:nvSpPr>
        <p:spPr>
          <a:xfrm>
            <a:off x="751829" y="1451295"/>
            <a:ext cx="2833489" cy="1679562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Nghiên cứu đã cung cấp một cái nhìn mới lạ và tổng quát nhất về sự tương tác và xung đột trên web</a:t>
            </a:r>
            <a:endParaRPr lang="en-US" dirty="0">
              <a:latin typeface="Helvetica Neue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8B0230DA-A00E-48F3-BE10-4E9BD24C25FD}"/>
              </a:ext>
            </a:extLst>
          </p:cNvPr>
          <p:cNvSpPr/>
          <p:nvPr/>
        </p:nvSpPr>
        <p:spPr>
          <a:xfrm>
            <a:off x="9212874" y="1452964"/>
            <a:ext cx="2833489" cy="1677893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hiết kế được socially-primed LSTM model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với độ chính xác AUC lên đến 0.76</a:t>
            </a:r>
            <a:endParaRPr lang="en-US" dirty="0">
              <a:latin typeface="Helvetica Neue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D18071EE-EC19-4828-AC87-A2EE4D8E23F2}"/>
              </a:ext>
            </a:extLst>
          </p:cNvPr>
          <p:cNvSpPr/>
          <p:nvPr/>
        </p:nvSpPr>
        <p:spPr>
          <a:xfrm>
            <a:off x="5109585" y="4820314"/>
            <a:ext cx="2833489" cy="1679562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Khi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sự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mâu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thuẫn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xảy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ra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mức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độ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tương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tăng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rõ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rệt</a:t>
            </a:r>
            <a:endParaRPr lang="en-US" dirty="0">
              <a:latin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B32412E6-6309-4DFB-BE44-256FCC72B3F1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6526330" y="4419195"/>
            <a:ext cx="0" cy="40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D3D32B-8D66-42AD-9643-230E0B4724DF}"/>
              </a:ext>
            </a:extLst>
          </p:cNvPr>
          <p:cNvSpPr txBox="1"/>
          <p:nvPr/>
        </p:nvSpPr>
        <p:spPr>
          <a:xfrm>
            <a:off x="11519876" y="6163408"/>
            <a:ext cx="59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721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67" y="230902"/>
            <a:ext cx="10515600" cy="1119726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Hướng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Phát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Triển</a:t>
            </a:r>
            <a:r>
              <a:rPr lang="en-US" dirty="0">
                <a:latin typeface="Helvetica Neue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9565" y="140096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CC5D11-57DB-4DDE-9AEB-2398BD79040A}"/>
              </a:ext>
            </a:extLst>
          </p:cNvPr>
          <p:cNvSpPr txBox="1"/>
          <p:nvPr/>
        </p:nvSpPr>
        <p:spPr>
          <a:xfrm>
            <a:off x="1157468" y="1548785"/>
            <a:ext cx="56831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Helvetica Neue"/>
              </a:rPr>
              <a:t>Nghiên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cứu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hơn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hai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en-US" sz="2000" dirty="0" err="1">
                <a:latin typeface="Helvetica Neue"/>
              </a:rPr>
              <a:t>Phân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tích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nguyên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cứu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trên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nền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tảng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khác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nhau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en-US" sz="2000" dirty="0" err="1">
                <a:latin typeface="Helvetica Neue"/>
              </a:rPr>
              <a:t>Phân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tích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nhiều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hơn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cuộc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trò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chuyện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để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hiểu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rõ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đối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với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tương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tác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giữa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các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cộng</a:t>
            </a:r>
            <a:r>
              <a:rPr lang="en-US" sz="2000" dirty="0">
                <a:latin typeface="Helvetica Neue"/>
              </a:rPr>
              <a:t> </a:t>
            </a:r>
            <a:r>
              <a:rPr lang="en-US" sz="2000" dirty="0" err="1">
                <a:latin typeface="Helvetica Neue"/>
              </a:rPr>
              <a:t>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Triển khai nghiên cứu, phân tích mối quan hệ giữa tương tác giữa các cộng đồng và hành vi chống đối xã hội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Nghiên cứu và phát hiện các xung đột tiềm ẩn và sử dụng nó để nghiên cứu sự tương tác giữa các cộng đồng</a:t>
            </a:r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  <a:p>
            <a:endParaRPr lang="en-US" sz="2000" dirty="0">
              <a:latin typeface="Helvetica Neue"/>
            </a:endParaRPr>
          </a:p>
        </p:txBody>
      </p:sp>
      <p:pic>
        <p:nvPicPr>
          <p:cNvPr id="1026" name="Picture 2" descr="ข้อจำกัดของSocial networks เครือข่ายสังคมออนไลน์ - Social Network">
            <a:extLst>
              <a:ext uri="{FF2B5EF4-FFF2-40B4-BE49-F238E27FC236}">
                <a16:creationId xmlns:a16="http://schemas.microsoft.com/office/drawing/2014/main" xmlns="" id="{45EFD888-BBDB-4991-92A0-EF156C65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56" y="1451295"/>
            <a:ext cx="2543314" cy="22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3340;p70">
            <a:extLst>
              <a:ext uri="{FF2B5EF4-FFF2-40B4-BE49-F238E27FC236}">
                <a16:creationId xmlns:a16="http://schemas.microsoft.com/office/drawing/2014/main" xmlns="" id="{FCB50FFC-B0CD-49C6-9CF9-6A4408003CF8}"/>
              </a:ext>
            </a:extLst>
          </p:cNvPr>
          <p:cNvGrpSpPr/>
          <p:nvPr/>
        </p:nvGrpSpPr>
        <p:grpSpPr>
          <a:xfrm>
            <a:off x="810903" y="1548785"/>
            <a:ext cx="349750" cy="429775"/>
            <a:chOff x="6084025" y="3045825"/>
            <a:chExt cx="349750" cy="429775"/>
          </a:xfrm>
        </p:grpSpPr>
        <p:sp>
          <p:nvSpPr>
            <p:cNvPr id="7" name="Google Shape;3341;p70">
              <a:extLst>
                <a:ext uri="{FF2B5EF4-FFF2-40B4-BE49-F238E27FC236}">
                  <a16:creationId xmlns:a16="http://schemas.microsoft.com/office/drawing/2014/main" xmlns="" id="{B786FFFD-6326-4E1D-8E24-762A45A7DB85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3342;p70">
              <a:extLst>
                <a:ext uri="{FF2B5EF4-FFF2-40B4-BE49-F238E27FC236}">
                  <a16:creationId xmlns:a16="http://schemas.microsoft.com/office/drawing/2014/main" xmlns="" id="{3CEF152F-10DC-4A17-8F5E-5AAD5BB1FC84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9" name="Google Shape;3343;p70">
                <a:extLst>
                  <a:ext uri="{FF2B5EF4-FFF2-40B4-BE49-F238E27FC236}">
                    <a16:creationId xmlns:a16="http://schemas.microsoft.com/office/drawing/2014/main" xmlns="" id="{4BB45A49-A85A-48F1-B1FE-ADA8D0C999C1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344;p70">
                <a:extLst>
                  <a:ext uri="{FF2B5EF4-FFF2-40B4-BE49-F238E27FC236}">
                    <a16:creationId xmlns:a16="http://schemas.microsoft.com/office/drawing/2014/main" xmlns="" id="{C49E4F54-FEB9-4327-8C8C-19B448D2422A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3345;p70">
                <a:extLst>
                  <a:ext uri="{FF2B5EF4-FFF2-40B4-BE49-F238E27FC236}">
                    <a16:creationId xmlns:a16="http://schemas.microsoft.com/office/drawing/2014/main" xmlns="" id="{35C04F20-1B7F-44DB-AE6B-7643C295B3C1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13" name="Google Shape;3346;p70">
                  <a:extLst>
                    <a:ext uri="{FF2B5EF4-FFF2-40B4-BE49-F238E27FC236}">
                      <a16:creationId xmlns:a16="http://schemas.microsoft.com/office/drawing/2014/main" xmlns="" id="{A017E2DD-DF27-42F9-BCAC-604CACFE2438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47;p70">
                  <a:extLst>
                    <a:ext uri="{FF2B5EF4-FFF2-40B4-BE49-F238E27FC236}">
                      <a16:creationId xmlns:a16="http://schemas.microsoft.com/office/drawing/2014/main" xmlns="" id="{F4C2D7F4-B583-4662-90D0-79DA6C253C66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48;p70">
                  <a:extLst>
                    <a:ext uri="{FF2B5EF4-FFF2-40B4-BE49-F238E27FC236}">
                      <a16:creationId xmlns:a16="http://schemas.microsoft.com/office/drawing/2014/main" xmlns="" id="{81DCAEB7-0591-4C48-BDF4-9179307D4049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49;p70">
                  <a:extLst>
                    <a:ext uri="{FF2B5EF4-FFF2-40B4-BE49-F238E27FC236}">
                      <a16:creationId xmlns:a16="http://schemas.microsoft.com/office/drawing/2014/main" xmlns="" id="{9B96EC8C-7516-4A9B-BF57-1896977EB1E3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" name="Google Shape;3350;p70">
                <a:extLst>
                  <a:ext uri="{FF2B5EF4-FFF2-40B4-BE49-F238E27FC236}">
                    <a16:creationId xmlns:a16="http://schemas.microsoft.com/office/drawing/2014/main" xmlns="" id="{93DA18FD-A8AF-4A9B-B9A3-CFE4CAAA495C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3340;p70">
            <a:extLst>
              <a:ext uri="{FF2B5EF4-FFF2-40B4-BE49-F238E27FC236}">
                <a16:creationId xmlns:a16="http://schemas.microsoft.com/office/drawing/2014/main" xmlns="" id="{62D455AE-96C8-426E-843E-ED2C6B11A856}"/>
              </a:ext>
            </a:extLst>
          </p:cNvPr>
          <p:cNvGrpSpPr/>
          <p:nvPr/>
        </p:nvGrpSpPr>
        <p:grpSpPr>
          <a:xfrm>
            <a:off x="804303" y="2207651"/>
            <a:ext cx="349750" cy="429775"/>
            <a:chOff x="6084025" y="3045825"/>
            <a:chExt cx="349750" cy="429775"/>
          </a:xfrm>
        </p:grpSpPr>
        <p:sp>
          <p:nvSpPr>
            <p:cNvPr id="18" name="Google Shape;3341;p70">
              <a:extLst>
                <a:ext uri="{FF2B5EF4-FFF2-40B4-BE49-F238E27FC236}">
                  <a16:creationId xmlns:a16="http://schemas.microsoft.com/office/drawing/2014/main" xmlns="" id="{C49F9D73-51BA-4856-B218-706B42B02123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3342;p70">
              <a:extLst>
                <a:ext uri="{FF2B5EF4-FFF2-40B4-BE49-F238E27FC236}">
                  <a16:creationId xmlns:a16="http://schemas.microsoft.com/office/drawing/2014/main" xmlns="" id="{4478CA6C-BEE2-4DF5-8BE2-53313398F064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1" name="Google Shape;3343;p70">
                <a:extLst>
                  <a:ext uri="{FF2B5EF4-FFF2-40B4-BE49-F238E27FC236}">
                    <a16:creationId xmlns:a16="http://schemas.microsoft.com/office/drawing/2014/main" xmlns="" id="{F15B869C-F017-4EFD-BEDE-345AF4D24A34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344;p70">
                <a:extLst>
                  <a:ext uri="{FF2B5EF4-FFF2-40B4-BE49-F238E27FC236}">
                    <a16:creationId xmlns:a16="http://schemas.microsoft.com/office/drawing/2014/main" xmlns="" id="{15B0E50A-5013-45F9-96A3-7D1633F51000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3345;p70">
                <a:extLst>
                  <a:ext uri="{FF2B5EF4-FFF2-40B4-BE49-F238E27FC236}">
                    <a16:creationId xmlns:a16="http://schemas.microsoft.com/office/drawing/2014/main" xmlns="" id="{5D3FDC72-90EE-4D7F-8CA6-1C7F97991C27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5" name="Google Shape;3346;p70">
                  <a:extLst>
                    <a:ext uri="{FF2B5EF4-FFF2-40B4-BE49-F238E27FC236}">
                      <a16:creationId xmlns:a16="http://schemas.microsoft.com/office/drawing/2014/main" xmlns="" id="{7310220C-C3C0-4EA4-99BD-4BBCF7DAF03A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Google Shape;3347;p70">
                  <a:extLst>
                    <a:ext uri="{FF2B5EF4-FFF2-40B4-BE49-F238E27FC236}">
                      <a16:creationId xmlns:a16="http://schemas.microsoft.com/office/drawing/2014/main" xmlns="" id="{A73BEA7D-F2F6-4561-B3C4-D22CFB0F3667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3348;p70">
                  <a:extLst>
                    <a:ext uri="{FF2B5EF4-FFF2-40B4-BE49-F238E27FC236}">
                      <a16:creationId xmlns:a16="http://schemas.microsoft.com/office/drawing/2014/main" xmlns="" id="{C9E957FD-CCC6-4443-BC1B-4EE1AAB5D585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49;p70">
                  <a:extLst>
                    <a:ext uri="{FF2B5EF4-FFF2-40B4-BE49-F238E27FC236}">
                      <a16:creationId xmlns:a16="http://schemas.microsoft.com/office/drawing/2014/main" xmlns="" id="{6FBDEA8E-3099-46E8-A58C-890085CC0B1F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3350;p70">
                <a:extLst>
                  <a:ext uri="{FF2B5EF4-FFF2-40B4-BE49-F238E27FC236}">
                    <a16:creationId xmlns:a16="http://schemas.microsoft.com/office/drawing/2014/main" xmlns="" id="{9B2128B1-9253-4CA9-931A-AA420C7AC029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3340;p70">
            <a:extLst>
              <a:ext uri="{FF2B5EF4-FFF2-40B4-BE49-F238E27FC236}">
                <a16:creationId xmlns:a16="http://schemas.microsoft.com/office/drawing/2014/main" xmlns="" id="{4AF24482-E7CB-4816-BE44-A3EAFAEAABAE}"/>
              </a:ext>
            </a:extLst>
          </p:cNvPr>
          <p:cNvGrpSpPr/>
          <p:nvPr/>
        </p:nvGrpSpPr>
        <p:grpSpPr>
          <a:xfrm>
            <a:off x="809783" y="3085560"/>
            <a:ext cx="349750" cy="429775"/>
            <a:chOff x="6084025" y="3045825"/>
            <a:chExt cx="349750" cy="429775"/>
          </a:xfrm>
        </p:grpSpPr>
        <p:sp>
          <p:nvSpPr>
            <p:cNvPr id="30" name="Google Shape;3341;p70">
              <a:extLst>
                <a:ext uri="{FF2B5EF4-FFF2-40B4-BE49-F238E27FC236}">
                  <a16:creationId xmlns:a16="http://schemas.microsoft.com/office/drawing/2014/main" xmlns="" id="{E7367387-DAE5-4D7E-BA24-FA562B0B82D2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342;p70">
              <a:extLst>
                <a:ext uri="{FF2B5EF4-FFF2-40B4-BE49-F238E27FC236}">
                  <a16:creationId xmlns:a16="http://schemas.microsoft.com/office/drawing/2014/main" xmlns="" id="{4A2A312D-FEAE-47AB-B971-85C2E38A6459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32" name="Google Shape;3343;p70">
                <a:extLst>
                  <a:ext uri="{FF2B5EF4-FFF2-40B4-BE49-F238E27FC236}">
                    <a16:creationId xmlns:a16="http://schemas.microsoft.com/office/drawing/2014/main" xmlns="" id="{461972DE-2CB5-4909-A1C2-7333FDF314BA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44;p70">
                <a:extLst>
                  <a:ext uri="{FF2B5EF4-FFF2-40B4-BE49-F238E27FC236}">
                    <a16:creationId xmlns:a16="http://schemas.microsoft.com/office/drawing/2014/main" xmlns="" id="{8EC3B259-CC6D-4081-8C6A-B97E6812BEC6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345;p70">
                <a:extLst>
                  <a:ext uri="{FF2B5EF4-FFF2-40B4-BE49-F238E27FC236}">
                    <a16:creationId xmlns:a16="http://schemas.microsoft.com/office/drawing/2014/main" xmlns="" id="{D3C7DC80-4972-4F32-8CCC-9416D71F6C01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36" name="Google Shape;3346;p70">
                  <a:extLst>
                    <a:ext uri="{FF2B5EF4-FFF2-40B4-BE49-F238E27FC236}">
                      <a16:creationId xmlns:a16="http://schemas.microsoft.com/office/drawing/2014/main" xmlns="" id="{59806E7A-FB8E-41E9-B80D-D93B1C1FA4F0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3347;p70">
                  <a:extLst>
                    <a:ext uri="{FF2B5EF4-FFF2-40B4-BE49-F238E27FC236}">
                      <a16:creationId xmlns:a16="http://schemas.microsoft.com/office/drawing/2014/main" xmlns="" id="{1F44AA59-B8FC-4DC3-9C5F-7644AA0DD9E3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48;p70">
                  <a:extLst>
                    <a:ext uri="{FF2B5EF4-FFF2-40B4-BE49-F238E27FC236}">
                      <a16:creationId xmlns:a16="http://schemas.microsoft.com/office/drawing/2014/main" xmlns="" id="{F3C4FABC-8BE6-4D8B-A3DC-50D45CDA0542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49;p70">
                  <a:extLst>
                    <a:ext uri="{FF2B5EF4-FFF2-40B4-BE49-F238E27FC236}">
                      <a16:creationId xmlns:a16="http://schemas.microsoft.com/office/drawing/2014/main" xmlns="" id="{B8E654FE-D452-481C-AE20-601BB7CA7D2D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Google Shape;3350;p70">
                <a:extLst>
                  <a:ext uri="{FF2B5EF4-FFF2-40B4-BE49-F238E27FC236}">
                    <a16:creationId xmlns:a16="http://schemas.microsoft.com/office/drawing/2014/main" xmlns="" id="{167313A9-E809-4A5B-AD62-C7AA6E6F7CBF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3340;p70">
            <a:extLst>
              <a:ext uri="{FF2B5EF4-FFF2-40B4-BE49-F238E27FC236}">
                <a16:creationId xmlns:a16="http://schemas.microsoft.com/office/drawing/2014/main" xmlns="" id="{583B240B-42B2-4D02-98E8-9F5558DD75AD}"/>
              </a:ext>
            </a:extLst>
          </p:cNvPr>
          <p:cNvGrpSpPr/>
          <p:nvPr/>
        </p:nvGrpSpPr>
        <p:grpSpPr>
          <a:xfrm>
            <a:off x="810990" y="4275252"/>
            <a:ext cx="349750" cy="429775"/>
            <a:chOff x="6084025" y="3045825"/>
            <a:chExt cx="349750" cy="429775"/>
          </a:xfrm>
        </p:grpSpPr>
        <p:sp>
          <p:nvSpPr>
            <p:cNvPr id="41" name="Google Shape;3341;p70">
              <a:extLst>
                <a:ext uri="{FF2B5EF4-FFF2-40B4-BE49-F238E27FC236}">
                  <a16:creationId xmlns:a16="http://schemas.microsoft.com/office/drawing/2014/main" xmlns="" id="{A7CC9042-5578-4429-A8FC-C281DC81559D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3342;p70">
              <a:extLst>
                <a:ext uri="{FF2B5EF4-FFF2-40B4-BE49-F238E27FC236}">
                  <a16:creationId xmlns:a16="http://schemas.microsoft.com/office/drawing/2014/main" xmlns="" id="{4F8592BB-9FD7-4FB7-8B37-A3B65B37DE98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43" name="Google Shape;3343;p70">
                <a:extLst>
                  <a:ext uri="{FF2B5EF4-FFF2-40B4-BE49-F238E27FC236}">
                    <a16:creationId xmlns:a16="http://schemas.microsoft.com/office/drawing/2014/main" xmlns="" id="{D484E14B-3557-411F-9BB3-F3A3514073ED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44;p70">
                <a:extLst>
                  <a:ext uri="{FF2B5EF4-FFF2-40B4-BE49-F238E27FC236}">
                    <a16:creationId xmlns:a16="http://schemas.microsoft.com/office/drawing/2014/main" xmlns="" id="{7B6E5727-0D13-4BF4-A5A7-572507486FCE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345;p70">
                <a:extLst>
                  <a:ext uri="{FF2B5EF4-FFF2-40B4-BE49-F238E27FC236}">
                    <a16:creationId xmlns:a16="http://schemas.microsoft.com/office/drawing/2014/main" xmlns="" id="{686F9581-629D-44BB-AA8C-4F7958A0B0CC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47" name="Google Shape;3346;p70">
                  <a:extLst>
                    <a:ext uri="{FF2B5EF4-FFF2-40B4-BE49-F238E27FC236}">
                      <a16:creationId xmlns:a16="http://schemas.microsoft.com/office/drawing/2014/main" xmlns="" id="{A2BB617C-4A21-42A0-ACDB-53A6BF6C6263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3347;p70">
                  <a:extLst>
                    <a:ext uri="{FF2B5EF4-FFF2-40B4-BE49-F238E27FC236}">
                      <a16:creationId xmlns:a16="http://schemas.microsoft.com/office/drawing/2014/main" xmlns="" id="{6313D7D0-2E6A-4CF0-8DD8-58163074982A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348;p70">
                  <a:extLst>
                    <a:ext uri="{FF2B5EF4-FFF2-40B4-BE49-F238E27FC236}">
                      <a16:creationId xmlns:a16="http://schemas.microsoft.com/office/drawing/2014/main" xmlns="" id="{2349251E-4584-49EB-A8A3-0DC16573D28D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9;p70">
                  <a:extLst>
                    <a:ext uri="{FF2B5EF4-FFF2-40B4-BE49-F238E27FC236}">
                      <a16:creationId xmlns:a16="http://schemas.microsoft.com/office/drawing/2014/main" xmlns="" id="{4A1F8E6A-A969-49FC-B54D-93E838147CF5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350;p70">
                <a:extLst>
                  <a:ext uri="{FF2B5EF4-FFF2-40B4-BE49-F238E27FC236}">
                    <a16:creationId xmlns:a16="http://schemas.microsoft.com/office/drawing/2014/main" xmlns="" id="{655C9B62-BFD8-4E44-976C-0E02AC4038F6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3340;p70">
            <a:extLst>
              <a:ext uri="{FF2B5EF4-FFF2-40B4-BE49-F238E27FC236}">
                <a16:creationId xmlns:a16="http://schemas.microsoft.com/office/drawing/2014/main" xmlns="" id="{F4E9549F-EA3E-4E9B-A0DC-93E43AFAD3FD}"/>
              </a:ext>
            </a:extLst>
          </p:cNvPr>
          <p:cNvGrpSpPr/>
          <p:nvPr/>
        </p:nvGrpSpPr>
        <p:grpSpPr>
          <a:xfrm>
            <a:off x="804303" y="5504990"/>
            <a:ext cx="349750" cy="429775"/>
            <a:chOff x="6084025" y="3045825"/>
            <a:chExt cx="349750" cy="429775"/>
          </a:xfrm>
        </p:grpSpPr>
        <p:sp>
          <p:nvSpPr>
            <p:cNvPr id="52" name="Google Shape;3341;p70">
              <a:extLst>
                <a:ext uri="{FF2B5EF4-FFF2-40B4-BE49-F238E27FC236}">
                  <a16:creationId xmlns:a16="http://schemas.microsoft.com/office/drawing/2014/main" xmlns="" id="{A7EC040E-0309-42C9-ABB2-E7F978D6624E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3342;p70">
              <a:extLst>
                <a:ext uri="{FF2B5EF4-FFF2-40B4-BE49-F238E27FC236}">
                  <a16:creationId xmlns:a16="http://schemas.microsoft.com/office/drawing/2014/main" xmlns="" id="{AF3B7D5C-5076-4360-BB41-AD68F40C9803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54" name="Google Shape;3343;p70">
                <a:extLst>
                  <a:ext uri="{FF2B5EF4-FFF2-40B4-BE49-F238E27FC236}">
                    <a16:creationId xmlns:a16="http://schemas.microsoft.com/office/drawing/2014/main" xmlns="" id="{9E3982A4-8293-4CCA-B441-D3BD895FA66B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44;p70">
                <a:extLst>
                  <a:ext uri="{FF2B5EF4-FFF2-40B4-BE49-F238E27FC236}">
                    <a16:creationId xmlns:a16="http://schemas.microsoft.com/office/drawing/2014/main" xmlns="" id="{00C07F77-9449-44E6-8757-425EDD274304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3345;p70">
                <a:extLst>
                  <a:ext uri="{FF2B5EF4-FFF2-40B4-BE49-F238E27FC236}">
                    <a16:creationId xmlns:a16="http://schemas.microsoft.com/office/drawing/2014/main" xmlns="" id="{478DD87F-FB43-414F-BEB9-F1E604FF307D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58" name="Google Shape;3346;p70">
                  <a:extLst>
                    <a:ext uri="{FF2B5EF4-FFF2-40B4-BE49-F238E27FC236}">
                      <a16:creationId xmlns:a16="http://schemas.microsoft.com/office/drawing/2014/main" xmlns="" id="{38F69D01-822C-4F8C-B96A-B65827335C7D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" name="Google Shape;3347;p70">
                  <a:extLst>
                    <a:ext uri="{FF2B5EF4-FFF2-40B4-BE49-F238E27FC236}">
                      <a16:creationId xmlns:a16="http://schemas.microsoft.com/office/drawing/2014/main" xmlns="" id="{81C0558F-BD0C-4ACE-8EE6-6C9CE6AACE1B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348;p70">
                  <a:extLst>
                    <a:ext uri="{FF2B5EF4-FFF2-40B4-BE49-F238E27FC236}">
                      <a16:creationId xmlns:a16="http://schemas.microsoft.com/office/drawing/2014/main" xmlns="" id="{35674416-7EEB-4A25-8A32-37694840EF9F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349;p70">
                  <a:extLst>
                    <a:ext uri="{FF2B5EF4-FFF2-40B4-BE49-F238E27FC236}">
                      <a16:creationId xmlns:a16="http://schemas.microsoft.com/office/drawing/2014/main" xmlns="" id="{58E85BF6-A216-4CE0-BB32-91542AFEB813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3350;p70">
                <a:extLst>
                  <a:ext uri="{FF2B5EF4-FFF2-40B4-BE49-F238E27FC236}">
                    <a16:creationId xmlns:a16="http://schemas.microsoft.com/office/drawing/2014/main" xmlns="" id="{AD8B34FC-A963-4D30-A8A7-4A6471FB32A8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92726B37-C7AA-42EF-BBA0-DB9222B21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48" y="4011534"/>
            <a:ext cx="2222922" cy="1923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A84C504-38F5-4891-A211-43E6448AE383}"/>
              </a:ext>
            </a:extLst>
          </p:cNvPr>
          <p:cNvSpPr txBox="1"/>
          <p:nvPr/>
        </p:nvSpPr>
        <p:spPr>
          <a:xfrm>
            <a:off x="11519876" y="6163408"/>
            <a:ext cx="543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958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C7E8C9-C987-4BCA-AD57-F6C0879129EA}"/>
              </a:ext>
            </a:extLst>
          </p:cNvPr>
          <p:cNvSpPr txBox="1">
            <a:spLocks/>
          </p:cNvSpPr>
          <p:nvPr/>
        </p:nvSpPr>
        <p:spPr>
          <a:xfrm>
            <a:off x="1094860" y="1897656"/>
            <a:ext cx="10515600" cy="1119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latin typeface="Helvetica Neue"/>
            </a:endParaRPr>
          </a:p>
        </p:txBody>
      </p:sp>
      <p:sp>
        <p:nvSpPr>
          <p:cNvPr id="9" name="Google Shape;3141;p69">
            <a:extLst>
              <a:ext uri="{FF2B5EF4-FFF2-40B4-BE49-F238E27FC236}">
                <a16:creationId xmlns:a16="http://schemas.microsoft.com/office/drawing/2014/main" xmlns="" id="{B4286AA1-5E9E-4F5B-91A7-A226453790E1}"/>
              </a:ext>
            </a:extLst>
          </p:cNvPr>
          <p:cNvSpPr txBox="1">
            <a:spLocks noGrp="1"/>
          </p:cNvSpPr>
          <p:nvPr/>
        </p:nvSpPr>
        <p:spPr>
          <a:xfrm>
            <a:off x="2500660" y="1733061"/>
            <a:ext cx="7704000" cy="184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</a:rPr>
              <a:t>Cảm Ơn Cô Và Các Bạn Đã Lắng Nghe</a:t>
            </a:r>
            <a:endParaRPr dirty="0">
              <a:latin typeface="Helvetica Neue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E370988F-E3FB-41E0-9CF6-F49796FE12D7}"/>
              </a:ext>
            </a:extLst>
          </p:cNvPr>
          <p:cNvSpPr/>
          <p:nvPr/>
        </p:nvSpPr>
        <p:spPr>
          <a:xfrm>
            <a:off x="0" y="3429000"/>
            <a:ext cx="4221480" cy="3429000"/>
          </a:xfrm>
          <a:prstGeom prst="rtTriangl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288F1653-9FCE-4C9A-B950-8991A3EF38BF}"/>
              </a:ext>
            </a:extLst>
          </p:cNvPr>
          <p:cNvSpPr/>
          <p:nvPr/>
        </p:nvSpPr>
        <p:spPr>
          <a:xfrm rot="10800000">
            <a:off x="7970520" y="0"/>
            <a:ext cx="4221480" cy="3429000"/>
          </a:xfrm>
          <a:prstGeom prst="rtTriangl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xmlns="" id="{0C51AA5B-6AEE-4E78-983F-3B6884F593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5648B4A-0AFB-4873-BD10-B6940F25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7" y="3745995"/>
            <a:ext cx="1766304" cy="14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40D6-ADC8-40D5-90D9-F4C52410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/>
              </a:rPr>
              <a:t>1. </a:t>
            </a:r>
            <a:r>
              <a:rPr lang="en-US" sz="4000" dirty="0" err="1" smtClean="0">
                <a:latin typeface="Helvetica Neue"/>
              </a:rPr>
              <a:t>Giới</a:t>
            </a:r>
            <a:r>
              <a:rPr lang="en-US" sz="4000" dirty="0" smtClean="0">
                <a:latin typeface="Helvetica Neue"/>
              </a:rPr>
              <a:t> </a:t>
            </a:r>
            <a:r>
              <a:rPr lang="en-US" sz="4000" dirty="0" err="1" smtClean="0">
                <a:latin typeface="Helvetica Neue"/>
              </a:rPr>
              <a:t>thiệu</a:t>
            </a:r>
            <a:endParaRPr lang="en-US" sz="4000" dirty="0"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6243DE-60D4-4A84-9513-D5368FFF53BE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955063117"/>
              </p:ext>
            </p:extLst>
          </p:nvPr>
        </p:nvGraphicFramePr>
        <p:xfrm>
          <a:off x="4064000" y="635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5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A4F62-B49C-408B-B93E-3E66A4E2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42" y="393901"/>
            <a:ext cx="10588434" cy="1062644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 smtClean="0">
                <a:latin typeface="Helvetica Neue"/>
              </a:rPr>
              <a:t>Đặc</a:t>
            </a:r>
            <a:r>
              <a:rPr lang="en-US" dirty="0" smtClean="0">
                <a:latin typeface="Helvetica Neue"/>
              </a:rPr>
              <a:t> </a:t>
            </a:r>
            <a:r>
              <a:rPr lang="en-US" dirty="0" err="1" smtClean="0">
                <a:latin typeface="Helvetica Neue"/>
              </a:rPr>
              <a:t>điểm</a:t>
            </a:r>
            <a:r>
              <a:rPr lang="en-US" dirty="0" smtClean="0">
                <a:latin typeface="Helvetica Neue"/>
              </a:rPr>
              <a:t> </a:t>
            </a:r>
            <a:r>
              <a:rPr lang="en-US" dirty="0" err="1" smtClean="0">
                <a:latin typeface="Helvetica Neue"/>
              </a:rPr>
              <a:t>chính</a:t>
            </a:r>
            <a:endParaRPr lang="en-US" dirty="0">
              <a:latin typeface="Helvetica Neu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931927-6E8B-4135-9577-3CBD18519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421" y="1768033"/>
            <a:ext cx="6282169" cy="4395375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Sở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Dữ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GDBMS</a:t>
            </a:r>
            <a:endParaRPr lang="vi-VN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vi-VN" sz="2000" dirty="0" smtClean="0"/>
              <a:t>Lưu </a:t>
            </a:r>
            <a:r>
              <a:rPr lang="vi-VN" sz="2000" dirty="0"/>
              <a:t>trữ và quản lý dữ liệu dưới dạng nodes (đỉnh) và relationships (cạnh), không sử dụng dạng bảng truyền thống</a:t>
            </a:r>
            <a:r>
              <a:rPr lang="vi-VN" sz="2000" dirty="0" smtClean="0"/>
              <a:t>.</a:t>
            </a:r>
            <a:endParaRPr lang="en-US" sz="2000" dirty="0" smtClean="0"/>
          </a:p>
          <a:p>
            <a:r>
              <a:rPr lang="vi-VN" sz="2000" dirty="0"/>
              <a:t>Tối ưu cho truy vấn phức tạp, đặc biệt trong việc tìm kiếm mối quan hệ giữa các đối tượng</a:t>
            </a:r>
            <a:r>
              <a:rPr lang="vi-VN" sz="2000" dirty="0" smtClean="0"/>
              <a:t>.</a:t>
            </a:r>
            <a:endParaRPr lang="en-US" sz="2000" dirty="0" smtClean="0"/>
          </a:p>
          <a:p>
            <a:r>
              <a:rPr lang="vi-VN" sz="2000" dirty="0"/>
              <a:t>Sử dụng cấu trúc đồ thị cho truy xuất dữ liệu nhanh chóng và hiệu quả</a:t>
            </a:r>
            <a:r>
              <a:rPr lang="vi-VN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Ngôn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ngữ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Cypher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biệt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truy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dữ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quả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ngôn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ngữ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API</a:t>
            </a:r>
          </a:p>
          <a:p>
            <a:endParaRPr lang="vi-VN" sz="2000" dirty="0">
              <a:latin typeface="Helvetica Neue"/>
            </a:endParaRPr>
          </a:p>
          <a:p>
            <a:endParaRPr lang="en-US" sz="2000" dirty="0" smtClean="0"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E74EAF-B377-4346-8B54-552369EBCA03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sp>
        <p:nvSpPr>
          <p:cNvPr id="4" name="AutoShape 2" descr="Welcome to Neo4j - Getting Start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Welcome to Neo4j - Getting Start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Welcome to Neo4j - Getting Starte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Neo4j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92411"/>
            <a:ext cx="4424892" cy="207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5175" y="2450091"/>
            <a:ext cx="3794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Arial" pitchFamily="34" charset="0"/>
                <a:cs typeface="Arial" pitchFamily="34" charset="0"/>
              </a:rPr>
              <a:t>Hệ Quản Trị Cơ Sở Dữ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iệ</a:t>
            </a:r>
            <a:r>
              <a:rPr lang="en-US" dirty="0">
                <a:latin typeface="Arial" pitchFamily="34" charset="0"/>
                <a:cs typeface="Arial" pitchFamily="34" charset="0"/>
              </a:rPr>
              <a:t>u Neo4j </a:t>
            </a:r>
          </a:p>
        </p:txBody>
      </p:sp>
    </p:spTree>
    <p:extLst>
      <p:ext uri="{BB962C8B-B14F-4D97-AF65-F5344CB8AC3E}">
        <p14:creationId xmlns:p14="http://schemas.microsoft.com/office/powerpoint/2010/main" val="4433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E101B-DC1A-4D3C-BA00-23BBF1F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Phát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biểu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bài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toán</a:t>
            </a:r>
            <a:endParaRPr lang="en-US" dirty="0">
              <a:latin typeface="Helvetica Neue"/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xmlns="" id="{DECE541D-AE93-45C4-A6FE-F38135CE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48" y="2892329"/>
            <a:ext cx="2289048" cy="2289048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xmlns="" id="{AE83EEED-B54B-45AD-B47D-CB1DF55BF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45" y="3692266"/>
            <a:ext cx="867319" cy="867319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xmlns="" id="{9781B935-ADCD-4EAD-B598-56DD74179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07" y="3676572"/>
            <a:ext cx="867319" cy="86731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A411969F-5251-4150-8029-30545AC01309}"/>
              </a:ext>
            </a:extLst>
          </p:cNvPr>
          <p:cNvSpPr/>
          <p:nvPr/>
        </p:nvSpPr>
        <p:spPr>
          <a:xfrm>
            <a:off x="699796" y="2913292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Community Embeddings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5E634929-40AD-4AB9-A14D-EBFF4B269B34}"/>
              </a:ext>
            </a:extLst>
          </p:cNvPr>
          <p:cNvSpPr/>
          <p:nvPr/>
        </p:nvSpPr>
        <p:spPr>
          <a:xfrm>
            <a:off x="692805" y="3770367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User Embeddings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B7279FAD-1359-485C-8637-A55EE31F77BF}"/>
              </a:ext>
            </a:extLst>
          </p:cNvPr>
          <p:cNvSpPr/>
          <p:nvPr/>
        </p:nvSpPr>
        <p:spPr>
          <a:xfrm>
            <a:off x="692805" y="4617655"/>
            <a:ext cx="2761861" cy="615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Text Embeddings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E269DABD-863D-44CD-9B9B-1A6FE60B2672}"/>
              </a:ext>
            </a:extLst>
          </p:cNvPr>
          <p:cNvSpPr/>
          <p:nvPr/>
        </p:nvSpPr>
        <p:spPr>
          <a:xfrm>
            <a:off x="8833608" y="2981802"/>
            <a:ext cx="2833882" cy="734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Burst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E6710A18-B3A1-4ADA-80C0-2112062D41AF}"/>
              </a:ext>
            </a:extLst>
          </p:cNvPr>
          <p:cNvSpPr/>
          <p:nvPr/>
        </p:nvSpPr>
        <p:spPr>
          <a:xfrm>
            <a:off x="8850385" y="4345498"/>
            <a:ext cx="2800325" cy="745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/>
              </a:rPr>
              <a:t>Non Burst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F197F4C-DEC2-44BF-8FD5-58DE3A06FFA2}"/>
              </a:ext>
            </a:extLst>
          </p:cNvPr>
          <p:cNvCxnSpPr>
            <a:cxnSpLocks/>
          </p:cNvCxnSpPr>
          <p:nvPr/>
        </p:nvCxnSpPr>
        <p:spPr>
          <a:xfrm>
            <a:off x="637563" y="1820411"/>
            <a:ext cx="1103152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7589BC-AFCF-44D3-AE34-887FD8730850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5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475"/>
            <a:ext cx="10515600" cy="110168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Reddit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07" y="2027717"/>
            <a:ext cx="10515600" cy="2589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Public </a:t>
            </a:r>
            <a:r>
              <a:rPr lang="en-US" dirty="0"/>
              <a:t>Reddit data 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40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tháng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(2014—2017)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1.8+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tỉ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bình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luận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triệu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dùng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20,000+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30" y="2603081"/>
            <a:ext cx="4299284" cy="143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FFEF41-BCBE-4BFD-A24C-703E34BB851C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5596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475"/>
            <a:ext cx="10515600" cy="110168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Reddit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07" y="2027717"/>
            <a:ext cx="10515600" cy="2589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Public </a:t>
            </a:r>
            <a:r>
              <a:rPr lang="en-US" dirty="0"/>
              <a:t>Reddit data 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40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tháng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(2014—2017)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1.8+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tỉ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bình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luận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triệu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người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dùng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20,000+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cộng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đồng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30" y="2603081"/>
            <a:ext cx="4299284" cy="143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FFEF41-BCBE-4BFD-A24C-703E34BB851C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862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B17756-DC7D-4710-A288-A14263F6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67" y="230902"/>
            <a:ext cx="10515600" cy="1119726"/>
          </a:xfrm>
        </p:spPr>
        <p:txBody>
          <a:bodyPr/>
          <a:lstStyle/>
          <a:p>
            <a:pPr algn="ctr"/>
            <a:r>
              <a:rPr lang="en-US" dirty="0" err="1">
                <a:latin typeface="Helvetica Neue"/>
              </a:rPr>
              <a:t>Thách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thức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bài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toán</a:t>
            </a:r>
            <a:endParaRPr lang="en-US" dirty="0">
              <a:latin typeface="Helvetica Neue"/>
            </a:endParaRPr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xmlns="" id="{35FCD2E7-B4AB-4C42-8C48-C2AC9518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6" y="1596817"/>
            <a:ext cx="3030937" cy="45464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84D05C45-53A7-441B-848C-529368645B71}"/>
              </a:ext>
            </a:extLst>
          </p:cNvPr>
          <p:cNvSpPr/>
          <p:nvPr/>
        </p:nvSpPr>
        <p:spPr>
          <a:xfrm rot="20614369">
            <a:off x="3268573" y="3100893"/>
            <a:ext cx="1847462" cy="5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F48EE39E-A49B-4605-920E-E156739285E1}"/>
              </a:ext>
            </a:extLst>
          </p:cNvPr>
          <p:cNvSpPr/>
          <p:nvPr/>
        </p:nvSpPr>
        <p:spPr>
          <a:xfrm rot="460395">
            <a:off x="3282304" y="4184214"/>
            <a:ext cx="1847462" cy="57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4768677-F65B-4CE3-BE00-87444DAB8893}"/>
              </a:ext>
            </a:extLst>
          </p:cNvPr>
          <p:cNvSpPr/>
          <p:nvPr/>
        </p:nvSpPr>
        <p:spPr>
          <a:xfrm>
            <a:off x="5315840" y="2313958"/>
            <a:ext cx="4557922" cy="1102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Helvetica Neue"/>
              </a:rPr>
              <a:t>Chưa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có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nghiên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cứu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xung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đột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trên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đồng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web.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DF14205-4D25-4D87-9137-E3113DD781D3}"/>
              </a:ext>
            </a:extLst>
          </p:cNvPr>
          <p:cNvSpPr/>
          <p:nvPr/>
        </p:nvSpPr>
        <p:spPr>
          <a:xfrm>
            <a:off x="5315841" y="4093355"/>
            <a:ext cx="4557922" cy="1261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Chưa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một cái nhìn chi tiết cụ thể về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xung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đột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tương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hưởng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đột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đồng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Helvetica Neue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C20AD2D-A98F-4BF4-B4DC-0B788912E7B8}"/>
              </a:ext>
            </a:extLst>
          </p:cNvPr>
          <p:cNvCxnSpPr>
            <a:cxnSpLocks/>
          </p:cNvCxnSpPr>
          <p:nvPr/>
        </p:nvCxnSpPr>
        <p:spPr>
          <a:xfrm>
            <a:off x="939565" y="1400961"/>
            <a:ext cx="10515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7419112-51F0-499D-856B-AFC7AD125C2B}"/>
              </a:ext>
            </a:extLst>
          </p:cNvPr>
          <p:cNvSpPr txBox="1"/>
          <p:nvPr/>
        </p:nvSpPr>
        <p:spPr>
          <a:xfrm>
            <a:off x="11519876" y="6163408"/>
            <a:ext cx="4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8454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837E75871C75C0408175C9AC8561AB01" ma:contentTypeVersion="8" ma:contentTypeDescription="Tạo tài liệu mới." ma:contentTypeScope="" ma:versionID="5c22963a2209d06e70f9081efcd5672f">
  <xsd:schema xmlns:xsd="http://www.w3.org/2001/XMLSchema" xmlns:xs="http://www.w3.org/2001/XMLSchema" xmlns:p="http://schemas.microsoft.com/office/2006/metadata/properties" xmlns:ns2="82850c4a-e8ab-42de-844f-d18205bcd126" targetNamespace="http://schemas.microsoft.com/office/2006/metadata/properties" ma:root="true" ma:fieldsID="b4ce82b98c248cd922969ff802258b49" ns2:_="">
    <xsd:import namespace="82850c4a-e8ab-42de-844f-d18205bcd1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850c4a-e8ab-42de-844f-d18205bcd1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258A9-D34F-4CD6-9A1E-C26E9C7F7F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EA496D-E127-48EC-B73C-C78A81D389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2B1639-1D70-44C0-8D7F-38E633636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850c4a-e8ab-42de-844f-d18205bcd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1690</Words>
  <Application>Microsoft Office PowerPoint</Application>
  <PresentationFormat>Custom</PresentationFormat>
  <Paragraphs>289</Paragraphs>
  <Slides>36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Đồ Án Quản Lý Thông Tin IE103.O11</vt:lpstr>
      <vt:lpstr>Thành viên Nhóm 6</vt:lpstr>
      <vt:lpstr>Nội dung báo cáo</vt:lpstr>
      <vt:lpstr>1. Giới thiệu</vt:lpstr>
      <vt:lpstr>Đặc điểm chính</vt:lpstr>
      <vt:lpstr>Phát biểu bài toán</vt:lpstr>
      <vt:lpstr>Reddit Dataset </vt:lpstr>
      <vt:lpstr>Reddit Dataset </vt:lpstr>
      <vt:lpstr>Thách thức bài toán</vt:lpstr>
      <vt:lpstr>Đối tượng và mục tiêu</vt:lpstr>
      <vt:lpstr>Các nghiên cứu liên quan</vt:lpstr>
      <vt:lpstr>2. Phân tích các giai đoạn của xung đột</vt:lpstr>
      <vt:lpstr>Cộng đồng nào tham gia vào xung đột? </vt:lpstr>
      <vt:lpstr>PowerPoint Presentation</vt:lpstr>
      <vt:lpstr>Cộng đồng tấn công ai?</vt:lpstr>
      <vt:lpstr>PowerPoint Presentation</vt:lpstr>
      <vt:lpstr>Giai đoạn của xung đột</vt:lpstr>
      <vt:lpstr> Xung đột dẫn đến tương tác tiêu cực</vt:lpstr>
      <vt:lpstr>Tương tác của Attacker-Defender</vt:lpstr>
      <vt:lpstr>PowerPoint Presentation</vt:lpstr>
      <vt:lpstr>Hiệu ứng buồng dội âm trong huy động tiêu cực</vt:lpstr>
      <vt:lpstr>PowerPoint Presentation</vt:lpstr>
      <vt:lpstr>Giai đoạn của xung đột</vt:lpstr>
      <vt:lpstr>PowerPoint Presentation</vt:lpstr>
      <vt:lpstr>PowerPoint Presentation</vt:lpstr>
      <vt:lpstr>PowerPoint Presentation</vt:lpstr>
      <vt:lpstr>Giai đoạn của xung đột</vt:lpstr>
      <vt:lpstr>PowerPoint Presentation</vt:lpstr>
      <vt:lpstr>PowerPoint Presentation</vt:lpstr>
      <vt:lpstr>PowerPoint Presentation</vt:lpstr>
      <vt:lpstr>4. Thực nghiệm</vt:lpstr>
      <vt:lpstr>Thực nghiệm</vt:lpstr>
      <vt:lpstr>Thực nghiệm</vt:lpstr>
      <vt:lpstr>5. Kết Luận</vt:lpstr>
      <vt:lpstr>Hướng Phát Triển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môn Mạng Xã Hội IS353.M13</dc:title>
  <dc:creator>Pham Khang</dc:creator>
  <cp:lastModifiedBy>Admin</cp:lastModifiedBy>
  <cp:revision>94</cp:revision>
  <dcterms:created xsi:type="dcterms:W3CDTF">2021-10-24T02:52:43Z</dcterms:created>
  <dcterms:modified xsi:type="dcterms:W3CDTF">2023-12-31T13:28:51Z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0x010100837E75871C75C0408175C9AC8561AB01</vt:lpwstr>
  </property>
</Properties>
</file>